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573" r:id="rId2"/>
    <p:sldId id="455" r:id="rId3"/>
    <p:sldId id="571" r:id="rId4"/>
    <p:sldId id="570" r:id="rId5"/>
    <p:sldId id="264" r:id="rId6"/>
    <p:sldId id="301" r:id="rId7"/>
    <p:sldId id="292" r:id="rId8"/>
    <p:sldId id="302" r:id="rId9"/>
    <p:sldId id="303" r:id="rId10"/>
    <p:sldId id="304" r:id="rId11"/>
    <p:sldId id="265" r:id="rId12"/>
    <p:sldId id="273" r:id="rId13"/>
    <p:sldId id="274" r:id="rId14"/>
    <p:sldId id="275" r:id="rId15"/>
    <p:sldId id="271" r:id="rId16"/>
    <p:sldId id="269" r:id="rId17"/>
    <p:sldId id="272" r:id="rId18"/>
    <p:sldId id="283" r:id="rId19"/>
    <p:sldId id="277" r:id="rId20"/>
    <p:sldId id="284" r:id="rId21"/>
    <p:sldId id="285" r:id="rId22"/>
    <p:sldId id="279" r:id="rId23"/>
    <p:sldId id="280" r:id="rId24"/>
    <p:sldId id="286" r:id="rId25"/>
    <p:sldId id="287" r:id="rId26"/>
    <p:sldId id="596" r:id="rId27"/>
    <p:sldId id="291" r:id="rId28"/>
    <p:sldId id="281" r:id="rId29"/>
    <p:sldId id="300" r:id="rId30"/>
    <p:sldId id="289" r:id="rId31"/>
    <p:sldId id="282" r:id="rId32"/>
    <p:sldId id="597" r:id="rId33"/>
    <p:sldId id="598" r:id="rId34"/>
    <p:sldId id="288" r:id="rId35"/>
    <p:sldId id="295" r:id="rId36"/>
    <p:sldId id="296" r:id="rId37"/>
    <p:sldId id="297" r:id="rId38"/>
    <p:sldId id="293" r:id="rId39"/>
    <p:sldId id="294" r:id="rId40"/>
    <p:sldId id="298" r:id="rId41"/>
    <p:sldId id="567" r:id="rId42"/>
    <p:sldId id="594" r:id="rId43"/>
    <p:sldId id="290" r:id="rId44"/>
    <p:sldId id="595" r:id="rId45"/>
    <p:sldId id="305" r:id="rId46"/>
    <p:sldId id="306" r:id="rId47"/>
    <p:sldId id="307" r:id="rId48"/>
    <p:sldId id="308" r:id="rId49"/>
    <p:sldId id="309" r:id="rId50"/>
    <p:sldId id="540" r:id="rId51"/>
    <p:sldId id="585" r:id="rId52"/>
    <p:sldId id="586" r:id="rId53"/>
    <p:sldId id="587" r:id="rId54"/>
    <p:sldId id="588" r:id="rId55"/>
    <p:sldId id="589" r:id="rId56"/>
    <p:sldId id="590" r:id="rId57"/>
    <p:sldId id="299" r:id="rId58"/>
    <p:sldId id="591" r:id="rId59"/>
    <p:sldId id="575" r:id="rId60"/>
    <p:sldId id="576" r:id="rId61"/>
    <p:sldId id="577" r:id="rId62"/>
    <p:sldId id="276" r:id="rId63"/>
    <p:sldId id="578" r:id="rId64"/>
    <p:sldId id="579" r:id="rId65"/>
    <p:sldId id="580" r:id="rId66"/>
    <p:sldId id="278" r:id="rId67"/>
    <p:sldId id="581" r:id="rId68"/>
    <p:sldId id="582" r:id="rId69"/>
    <p:sldId id="583" r:id="rId70"/>
    <p:sldId id="427" r:id="rId71"/>
    <p:sldId id="371" r:id="rId72"/>
    <p:sldId id="417" r:id="rId73"/>
    <p:sldId id="370" r:id="rId74"/>
    <p:sldId id="434" r:id="rId75"/>
    <p:sldId id="566" r:id="rId7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624"/>
    <p:restoredTop sz="94663"/>
  </p:normalViewPr>
  <p:slideViewPr>
    <p:cSldViewPr snapToGrid="0" snapToObjects="1">
      <p:cViewPr varScale="1">
        <p:scale>
          <a:sx n="129" d="100"/>
          <a:sy n="129" d="100"/>
        </p:scale>
        <p:origin x="208" y="7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9/22/24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9/22/24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34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28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26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74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70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85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26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11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00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4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27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06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36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07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2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14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17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56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6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8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847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61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460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826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273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716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61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96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73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42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6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18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58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9/22/24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EFF973-2C06-D542-8981-F37E7CDEC096}"/>
              </a:ext>
            </a:extLst>
          </p:cNvPr>
          <p:cNvSpPr/>
          <p:nvPr userDrawn="1"/>
        </p:nvSpPr>
        <p:spPr>
          <a:xfrm>
            <a:off x="0" y="443263"/>
            <a:ext cx="9144000" cy="4700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E9A428-E265-304B-A132-D1DD107070AE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BEF625-8115-6343-AAB2-B14EA6834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B998AB6-3D8D-0D43-85C3-D940C24B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7886700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89E760-4062-2745-A3F6-2D1C5C7122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0F5E62-64C0-2E4C-9F72-04EAF024CF30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005699-151B-144F-B548-29C2BF77C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9" cy="3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55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2D44915-9735-1C49-B029-CDF454B2EE0E}"/>
              </a:ext>
            </a:extLst>
          </p:cNvPr>
          <p:cNvSpPr/>
          <p:nvPr userDrawn="1"/>
        </p:nvSpPr>
        <p:spPr>
          <a:xfrm>
            <a:off x="-8116" y="4056195"/>
            <a:ext cx="9144000" cy="14497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16A922-4DEA-1842-9D88-8EC8B99C838F}"/>
              </a:ext>
            </a:extLst>
          </p:cNvPr>
          <p:cNvSpPr txBox="1"/>
          <p:nvPr userDrawn="1"/>
        </p:nvSpPr>
        <p:spPr>
          <a:xfrm>
            <a:off x="1" y="4936077"/>
            <a:ext cx="9143999" cy="2077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HL7®, FHIR® and the flame Design mark are the registered trademarks of Health Level Seven International and are used with permission.</a:t>
            </a:r>
            <a:endParaRPr lang="en-US" sz="750" b="0" i="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CFF1BBD-92D6-964B-AF79-8A12D674D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444530" y="4366959"/>
            <a:ext cx="2381869" cy="53353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891828"/>
            <a:ext cx="9144000" cy="934022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909995"/>
            <a:ext cx="7886700" cy="70661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21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Title of presentation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-590308" y="1935865"/>
            <a:ext cx="184731" cy="4385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2250" b="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1468207"/>
            <a:ext cx="9144000" cy="39322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469208"/>
            <a:ext cx="7886700" cy="331147"/>
          </a:xfrm>
          <a:prstGeom prst="rect">
            <a:avLst/>
          </a:prstGeom>
        </p:spPr>
        <p:txBody>
          <a:bodyPr tIns="54000" anchor="ctr" anchorCtr="0"/>
          <a:lstStyle>
            <a:lvl1pPr>
              <a:defRPr sz="165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Speaker Name and Company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503D0D-C4F0-E146-BFA2-692E833F64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37137" y="210344"/>
            <a:ext cx="3148645" cy="49421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288339F-E81E-F047-A651-FE21273ADDAA}"/>
              </a:ext>
            </a:extLst>
          </p:cNvPr>
          <p:cNvSpPr/>
          <p:nvPr userDrawn="1"/>
        </p:nvSpPr>
        <p:spPr>
          <a:xfrm>
            <a:off x="0" y="887048"/>
            <a:ext cx="9144000" cy="9449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kstvak 1">
            <a:extLst>
              <a:ext uri="{FF2B5EF4-FFF2-40B4-BE49-F238E27FC236}">
                <a16:creationId xmlns:a16="http://schemas.microsoft.com/office/drawing/2014/main" id="{DCD9B24C-E4C9-C041-B6BE-42AA99B05994}"/>
              </a:ext>
            </a:extLst>
          </p:cNvPr>
          <p:cNvSpPr txBox="1"/>
          <p:nvPr userDrawn="1"/>
        </p:nvSpPr>
        <p:spPr>
          <a:xfrm>
            <a:off x="1032469" y="4119713"/>
            <a:ext cx="7372475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HL7 FHIR </a:t>
            </a:r>
            <a:r>
              <a:rPr lang="nl-NL" sz="9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DevDays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2023 | </a:t>
            </a:r>
            <a:r>
              <a:rPr lang="nl-NL" sz="9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Hybrid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Edition, Amsterdam | </a:t>
            </a:r>
            <a:r>
              <a:rPr lang="nl-NL" sz="9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June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6–9, 2023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 @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HL7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 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FirelyTeam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|   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fhirdevdays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|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www.devdays.com</a:t>
            </a:r>
            <a:endParaRPr lang="nl-NL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2BA44F-2959-47F1-9EE7-D2DCE5FBB6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741" y="1784722"/>
            <a:ext cx="9114402" cy="22714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03BF78-AD72-AA7C-9E6F-0295612AE8E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894578" y="368631"/>
            <a:ext cx="1142699" cy="3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2034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A03DAE-CD88-0F45-B87B-89C847FB3E32}"/>
              </a:ext>
            </a:extLst>
          </p:cNvPr>
          <p:cNvSpPr/>
          <p:nvPr userDrawn="1"/>
        </p:nvSpPr>
        <p:spPr>
          <a:xfrm>
            <a:off x="0" y="4767943"/>
            <a:ext cx="9144000" cy="3755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E77C02-D76A-E34C-9F11-4F8B957EC652}"/>
              </a:ext>
            </a:extLst>
          </p:cNvPr>
          <p:cNvSpPr/>
          <p:nvPr userDrawn="1"/>
        </p:nvSpPr>
        <p:spPr>
          <a:xfrm>
            <a:off x="0" y="443263"/>
            <a:ext cx="9144000" cy="4515542"/>
          </a:xfrm>
          <a:prstGeom prst="rect">
            <a:avLst/>
          </a:prstGeom>
          <a:solidFill>
            <a:srgbClr val="009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477A87-5BFF-A44E-B689-24BD7E38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E0882F8-1F9B-C74A-A799-05D7B2920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7886700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8024E-4361-1144-A38B-B52CE109A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320EB9-8144-DE4C-8FF8-4C8858A070D2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A410F-6254-3D47-8947-C8872551A9E9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bg1"/>
                </a:solidFill>
                <a:effectLst/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05ACD7-2426-8158-6AE9-FC7C83ED30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94578" y="49876"/>
            <a:ext cx="1142699" cy="3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23718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43263"/>
            <a:ext cx="9144000" cy="4700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3943351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89DAF-C941-8343-91EE-7C8164BA8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0B960-14DC-1841-B599-2B04EF3AF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065713" y="46322"/>
            <a:ext cx="981652" cy="3391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C7C93-A012-E04C-87FA-83782B69507E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DEEEBE3-525B-9F41-BA4E-EABEBFAED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32960" y="1497927"/>
            <a:ext cx="3883581" cy="3179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4147363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8228883" cy="2929042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9/22/24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9" r:id="rId17"/>
    <p:sldLayoutId id="2147483700" r:id="rId18"/>
    <p:sldLayoutId id="2147483701" r:id="rId19"/>
    <p:sldLayoutId id="2147483702" r:id="rId20"/>
    <p:sldLayoutId id="2147483704" r:id="rId21"/>
    <p:sldLayoutId id="2147483705" r:id="rId22"/>
    <p:sldLayoutId id="2147483706" r:id="rId23"/>
    <p:sldLayoutId id="2147483707" r:id="rId24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24-09-Tutorials/Following_the_Yellow_Brick_Code_2024-09-25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codesystem-conceptmap-unmapped-mode.html#conceptmap-unmapped-mode-fixed" TargetMode="External"/><Relationship Id="rId2" Type="http://schemas.openxmlformats.org/officeDocument/2006/relationships/hyperlink" Target="https://build.fhir.org/codesystem-conceptmap-unmapped-mode.html#conceptmap-unmapped-mode-use-source-cod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build.fhir.org/codesystem-conceptmap-unmapped-mode.html#conceptmap-unmapped-mode-other-map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r4.ontoserver.csiro.au/fhir/ConceptMap/$translate?url=http://aehrc.com/fhir/ConceptMap/au-state-capitals-customised&amp;system=http://aehrc.com/fhir/CodeSystem/au-states-territories&amp;code=NSW&amp;target=http://aehrc.com/fhir/ValueSet/au-cities" TargetMode="Externa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r4.ontoserver.csiro.au/fhir/ConceptMap/$translate?url=http://aehrc.com/fhir/ConceptMap/au-state-capitals-customised&amp;system=http://aehrc.com/fhir/CodeSystem/au-states-territories&amp;code=VIC&amp;target=http://aehrc.com/fhir/ValueSet/au-cities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r4.ontoserver.csiro.au/fhir/ValueSet/$expand?url=http://snomed.info/sct?fhir_vs=isa/19829001" TargetMode="External"/><Relationship Id="rId2" Type="http://schemas.openxmlformats.org/officeDocument/2006/relationships/hyperlink" Target="https://terminology.hl7.org/SNOMEDCT.html#snomed-ct-implicit-value-sets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4.ontoserver.csiro.au/fhir/ValueSet/$expand?url=http://snomed.info/sct?fhir_vs=ecl/%3c%3c19829001%20minus%20%3c%3c301867009" TargetMode="External"/><Relationship Id="rId2" Type="http://schemas.openxmlformats.org/officeDocument/2006/relationships/hyperlink" Target="https://r4.ontoserver.csiro.au/fhir/ValueSet/$expand?url=http://snomed.info/sct?fhir_vs=ecl/%3c%3c19829001%20and%20%3c%3c301867009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ontoserver.csiro.au/shrimp/ecl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build.fhir.org/languages.html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nictiz.nl/wat-we-doen/activiteiten/terminologie/nederlandse-labcodeset/" TargetMode="Externa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hapi.fhir.org/" TargetMode="External"/><Relationship Id="rId2" Type="http://schemas.openxmlformats.org/officeDocument/2006/relationships/hyperlink" Target="http://tx.fhir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4.ontoserver.csiro.au/fhir" TargetMode="External"/><Relationship Id="rId5" Type="http://schemas.openxmlformats.org/officeDocument/2006/relationships/hyperlink" Target="https://stu3.ontoserver.csiro.au/fhir" TargetMode="External"/><Relationship Id="rId4" Type="http://schemas.openxmlformats.org/officeDocument/2006/relationships/hyperlink" Target="https://ontoserver.csiro.au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inz.azurewebsites.net/fhir" TargetMode="External"/><Relationship Id="rId2" Type="http://schemas.openxmlformats.org/officeDocument/2006/relationships/hyperlink" Target="https://cts.nlm.nih.gov/fhir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nfluence.hl7.org/display/FHIR/Public+Test+Servers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clinfhir.com/valuesetCreator.html" TargetMode="External"/><Relationship Id="rId2" Type="http://schemas.openxmlformats.org/officeDocument/2006/relationships/hyperlink" Target="http://clinfhir.com/codeSystem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getpostman.com/" TargetMode="External"/><Relationship Id="rId4" Type="http://schemas.openxmlformats.org/officeDocument/2006/relationships/hyperlink" Target="http://clinfhir.com/query.html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vstool" TargetMode="External"/><Relationship Id="rId2" Type="http://schemas.openxmlformats.org/officeDocument/2006/relationships/hyperlink" Target="http://ontoserver.csiro.au/shrimp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HealthIntersections/fhirserver/releases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mailto:rrhausam@gmail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790C-FA4C-9E74-AB5F-CECB98F03E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i="0" dirty="0">
                <a:solidFill>
                  <a:srgbClr val="010101"/>
                </a:solidFill>
                <a:effectLst/>
                <a:latin typeface="+mj-lt"/>
              </a:rPr>
              <a:t>Following the Yellow Brick Code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E812E-8124-4478-2D5B-965005C7B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Extended Terminology Journey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A056B-3DC8-D0DF-E2AD-7470A36BA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100" y="4041574"/>
            <a:ext cx="4026440" cy="412750"/>
          </a:xfrm>
        </p:spPr>
        <p:txBody>
          <a:bodyPr/>
          <a:lstStyle/>
          <a:p>
            <a:r>
              <a:rPr lang="en-US" dirty="0"/>
              <a:t>Rob Hausam MD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HL7 Working Group Meeting</a:t>
            </a:r>
            <a:br>
              <a:rPr lang="en-US" dirty="0"/>
            </a:br>
            <a:r>
              <a:rPr lang="en-US" dirty="0"/>
              <a:t>Atlanta, GA</a:t>
            </a:r>
          </a:p>
          <a:p>
            <a:r>
              <a:rPr lang="en-US" dirty="0"/>
              <a:t>2024-09-25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F4AFE-1AB6-7914-D2C6-C593CC4A2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851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/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/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/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2672D2-5FA1-A5D2-36C1-FAEAA5FFFF04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6156467" y="1712941"/>
            <a:ext cx="13318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C518E9-519A-877A-D103-BBC3C996E61D}"/>
              </a:ext>
            </a:extLst>
          </p:cNvPr>
          <p:cNvGrpSpPr/>
          <p:nvPr/>
        </p:nvGrpSpPr>
        <p:grpSpPr>
          <a:xfrm>
            <a:off x="6817571" y="2537528"/>
            <a:ext cx="2027222" cy="1224939"/>
            <a:chOff x="8593597" y="5517653"/>
            <a:chExt cx="2702962" cy="163325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B06E773B-5BBB-9ECA-CBBD-3DB8C52C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87877" y="5517653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F6F6E-109A-2AD1-6186-6AEA8CD5EB6B}"/>
                </a:ext>
              </a:extLst>
            </p:cNvPr>
            <p:cNvSpPr txBox="1"/>
            <p:nvPr/>
          </p:nvSpPr>
          <p:spPr>
            <a:xfrm>
              <a:off x="8593597" y="6289130"/>
              <a:ext cx="2702962" cy="861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b="0" dirty="0"/>
                <a:t>FHIR Terminology</a:t>
              </a:r>
            </a:p>
            <a:p>
              <a:pPr algn="ctr"/>
              <a:r>
                <a:rPr lang="en-US" b="0" dirty="0"/>
                <a:t>Server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08BC5E-4500-7419-3284-834CD41BB2F6}"/>
              </a:ext>
            </a:extLst>
          </p:cNvPr>
          <p:cNvGrpSpPr/>
          <p:nvPr/>
        </p:nvGrpSpPr>
        <p:grpSpPr>
          <a:xfrm>
            <a:off x="7360146" y="3830929"/>
            <a:ext cx="1467068" cy="966696"/>
            <a:chOff x="9866850" y="2336074"/>
            <a:chExt cx="1956090" cy="1288928"/>
          </a:xfrm>
        </p:grpSpPr>
        <p:pic>
          <p:nvPicPr>
            <p:cNvPr id="19" name="Graphic 18" descr="Database outline">
              <a:extLst>
                <a:ext uri="{FF2B5EF4-FFF2-40B4-BE49-F238E27FC236}">
                  <a16:creationId xmlns:a16="http://schemas.microsoft.com/office/drawing/2014/main" id="{2BB0A0D2-DA3F-0F24-D7B6-C9BD3906F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F8C824-0396-6AD4-A32A-FAC02DCB3A88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6DE253-7C2A-515E-DA73-E7C0CAFD5A1B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 flipH="1">
            <a:off x="7831182" y="2336736"/>
            <a:ext cx="256768" cy="20079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DFAE62-A316-0D65-6157-051C371D583D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H="1" flipV="1">
            <a:off x="7831182" y="3762467"/>
            <a:ext cx="5730" cy="6846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95AAC-4483-D344-A24F-15F33510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803" y="1758746"/>
            <a:ext cx="3975547" cy="29080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4EC203-E3B5-45BA-8FC8-FC541EF7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Step 1: </a:t>
            </a:r>
            <a:r>
              <a:rPr lang="nl-NL" dirty="0" err="1"/>
              <a:t>Dorothy</a:t>
            </a:r>
            <a:r>
              <a:rPr lang="nl-NL" dirty="0"/>
              <a:t> </a:t>
            </a:r>
            <a:r>
              <a:rPr lang="nl-NL" dirty="0" err="1"/>
              <a:t>makes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appointment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Dr</a:t>
            </a:r>
            <a:r>
              <a:rPr lang="nl-NL" dirty="0"/>
              <a:t> </a:t>
            </a:r>
            <a:r>
              <a:rPr lang="nl-NL" dirty="0" err="1"/>
              <a:t>Oz</a:t>
            </a:r>
            <a:endParaRPr lang="nl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EDFF7E-A4A5-AAD6-4462-62A9D599C6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B3378-4E37-5F41-AFE6-5CD30916E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47864"/>
            <a:ext cx="4540565" cy="2600569"/>
          </a:xfrm>
          <a:ln w="12700"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05FE62-F476-8C05-26A5-E6C82145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366073"/>
            <a:ext cx="4826174" cy="2764149"/>
          </a:xfrm>
          <a:custGeom>
            <a:avLst/>
            <a:gdLst>
              <a:gd name="connsiteX0" fmla="*/ 0 w 4540565"/>
              <a:gd name="connsiteY0" fmla="*/ 0 h 2600569"/>
              <a:gd name="connsiteX1" fmla="*/ 612976 w 4540565"/>
              <a:gd name="connsiteY1" fmla="*/ 0 h 2600569"/>
              <a:gd name="connsiteX2" fmla="*/ 1135141 w 4540565"/>
              <a:gd name="connsiteY2" fmla="*/ 0 h 2600569"/>
              <a:gd name="connsiteX3" fmla="*/ 1566495 w 4540565"/>
              <a:gd name="connsiteY3" fmla="*/ 0 h 2600569"/>
              <a:gd name="connsiteX4" fmla="*/ 1997849 w 4540565"/>
              <a:gd name="connsiteY4" fmla="*/ 0 h 2600569"/>
              <a:gd name="connsiteX5" fmla="*/ 2656231 w 4540565"/>
              <a:gd name="connsiteY5" fmla="*/ 0 h 2600569"/>
              <a:gd name="connsiteX6" fmla="*/ 3314612 w 4540565"/>
              <a:gd name="connsiteY6" fmla="*/ 0 h 2600569"/>
              <a:gd name="connsiteX7" fmla="*/ 3791372 w 4540565"/>
              <a:gd name="connsiteY7" fmla="*/ 0 h 2600569"/>
              <a:gd name="connsiteX8" fmla="*/ 4540565 w 4540565"/>
              <a:gd name="connsiteY8" fmla="*/ 0 h 2600569"/>
              <a:gd name="connsiteX9" fmla="*/ 4540565 w 4540565"/>
              <a:gd name="connsiteY9" fmla="*/ 442097 h 2600569"/>
              <a:gd name="connsiteX10" fmla="*/ 4540565 w 4540565"/>
              <a:gd name="connsiteY10" fmla="*/ 988216 h 2600569"/>
              <a:gd name="connsiteX11" fmla="*/ 4540565 w 4540565"/>
              <a:gd name="connsiteY11" fmla="*/ 1456319 h 2600569"/>
              <a:gd name="connsiteX12" fmla="*/ 4540565 w 4540565"/>
              <a:gd name="connsiteY12" fmla="*/ 2028444 h 2600569"/>
              <a:gd name="connsiteX13" fmla="*/ 4540565 w 4540565"/>
              <a:gd name="connsiteY13" fmla="*/ 2600569 h 2600569"/>
              <a:gd name="connsiteX14" fmla="*/ 3927589 w 4540565"/>
              <a:gd name="connsiteY14" fmla="*/ 2600569 h 2600569"/>
              <a:gd name="connsiteX15" fmla="*/ 3314612 w 4540565"/>
              <a:gd name="connsiteY15" fmla="*/ 2600569 h 2600569"/>
              <a:gd name="connsiteX16" fmla="*/ 2883259 w 4540565"/>
              <a:gd name="connsiteY16" fmla="*/ 2600569 h 2600569"/>
              <a:gd name="connsiteX17" fmla="*/ 2315688 w 4540565"/>
              <a:gd name="connsiteY17" fmla="*/ 2600569 h 2600569"/>
              <a:gd name="connsiteX18" fmla="*/ 1884334 w 4540565"/>
              <a:gd name="connsiteY18" fmla="*/ 2600569 h 2600569"/>
              <a:gd name="connsiteX19" fmla="*/ 1407575 w 4540565"/>
              <a:gd name="connsiteY19" fmla="*/ 2600569 h 2600569"/>
              <a:gd name="connsiteX20" fmla="*/ 749193 w 4540565"/>
              <a:gd name="connsiteY20" fmla="*/ 2600569 h 2600569"/>
              <a:gd name="connsiteX21" fmla="*/ 0 w 4540565"/>
              <a:gd name="connsiteY21" fmla="*/ 2600569 h 2600569"/>
              <a:gd name="connsiteX22" fmla="*/ 0 w 4540565"/>
              <a:gd name="connsiteY22" fmla="*/ 2132467 h 2600569"/>
              <a:gd name="connsiteX23" fmla="*/ 0 w 4540565"/>
              <a:gd name="connsiteY23" fmla="*/ 1612353 h 2600569"/>
              <a:gd name="connsiteX24" fmla="*/ 0 w 4540565"/>
              <a:gd name="connsiteY24" fmla="*/ 1040228 h 2600569"/>
              <a:gd name="connsiteX25" fmla="*/ 0 w 4540565"/>
              <a:gd name="connsiteY25" fmla="*/ 520114 h 2600569"/>
              <a:gd name="connsiteX26" fmla="*/ 0 w 4540565"/>
              <a:gd name="connsiteY26" fmla="*/ 0 h 2600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40565" h="2600569" fill="none" extrusionOk="0">
                <a:moveTo>
                  <a:pt x="0" y="0"/>
                </a:moveTo>
                <a:cubicBezTo>
                  <a:pt x="253699" y="-20201"/>
                  <a:pt x="364136" y="57528"/>
                  <a:pt x="612976" y="0"/>
                </a:cubicBezTo>
                <a:cubicBezTo>
                  <a:pt x="861816" y="-57528"/>
                  <a:pt x="906701" y="29107"/>
                  <a:pt x="1135141" y="0"/>
                </a:cubicBezTo>
                <a:cubicBezTo>
                  <a:pt x="1363581" y="-29107"/>
                  <a:pt x="1435819" y="45542"/>
                  <a:pt x="1566495" y="0"/>
                </a:cubicBezTo>
                <a:cubicBezTo>
                  <a:pt x="1697171" y="-45542"/>
                  <a:pt x="1810983" y="3805"/>
                  <a:pt x="1997849" y="0"/>
                </a:cubicBezTo>
                <a:cubicBezTo>
                  <a:pt x="2184715" y="-3805"/>
                  <a:pt x="2416295" y="50555"/>
                  <a:pt x="2656231" y="0"/>
                </a:cubicBezTo>
                <a:cubicBezTo>
                  <a:pt x="2896167" y="-50555"/>
                  <a:pt x="3092519" y="43393"/>
                  <a:pt x="3314612" y="0"/>
                </a:cubicBezTo>
                <a:cubicBezTo>
                  <a:pt x="3536705" y="-43393"/>
                  <a:pt x="3669038" y="45411"/>
                  <a:pt x="3791372" y="0"/>
                </a:cubicBezTo>
                <a:cubicBezTo>
                  <a:pt x="3913706" y="-45411"/>
                  <a:pt x="4373235" y="34675"/>
                  <a:pt x="4540565" y="0"/>
                </a:cubicBezTo>
                <a:cubicBezTo>
                  <a:pt x="4581945" y="201445"/>
                  <a:pt x="4520879" y="330138"/>
                  <a:pt x="4540565" y="442097"/>
                </a:cubicBezTo>
                <a:cubicBezTo>
                  <a:pt x="4560251" y="554056"/>
                  <a:pt x="4499828" y="849030"/>
                  <a:pt x="4540565" y="988216"/>
                </a:cubicBezTo>
                <a:cubicBezTo>
                  <a:pt x="4581302" y="1127402"/>
                  <a:pt x="4486094" y="1284610"/>
                  <a:pt x="4540565" y="1456319"/>
                </a:cubicBezTo>
                <a:cubicBezTo>
                  <a:pt x="4595036" y="1628028"/>
                  <a:pt x="4514833" y="1837373"/>
                  <a:pt x="4540565" y="2028444"/>
                </a:cubicBezTo>
                <a:cubicBezTo>
                  <a:pt x="4566297" y="2219516"/>
                  <a:pt x="4498044" y="2472710"/>
                  <a:pt x="4540565" y="2600569"/>
                </a:cubicBezTo>
                <a:cubicBezTo>
                  <a:pt x="4274041" y="2668888"/>
                  <a:pt x="4088725" y="2535878"/>
                  <a:pt x="3927589" y="2600569"/>
                </a:cubicBezTo>
                <a:cubicBezTo>
                  <a:pt x="3766453" y="2665260"/>
                  <a:pt x="3499509" y="2557315"/>
                  <a:pt x="3314612" y="2600569"/>
                </a:cubicBezTo>
                <a:cubicBezTo>
                  <a:pt x="3129715" y="2643823"/>
                  <a:pt x="3056239" y="2579137"/>
                  <a:pt x="2883259" y="2600569"/>
                </a:cubicBezTo>
                <a:cubicBezTo>
                  <a:pt x="2710279" y="2622001"/>
                  <a:pt x="2527078" y="2573157"/>
                  <a:pt x="2315688" y="2600569"/>
                </a:cubicBezTo>
                <a:cubicBezTo>
                  <a:pt x="2104298" y="2627981"/>
                  <a:pt x="2008492" y="2556828"/>
                  <a:pt x="1884334" y="2600569"/>
                </a:cubicBezTo>
                <a:cubicBezTo>
                  <a:pt x="1760176" y="2644310"/>
                  <a:pt x="1593523" y="2561094"/>
                  <a:pt x="1407575" y="2600569"/>
                </a:cubicBezTo>
                <a:cubicBezTo>
                  <a:pt x="1221627" y="2640044"/>
                  <a:pt x="978841" y="2570685"/>
                  <a:pt x="749193" y="2600569"/>
                </a:cubicBezTo>
                <a:cubicBezTo>
                  <a:pt x="519545" y="2630453"/>
                  <a:pt x="357724" y="2588381"/>
                  <a:pt x="0" y="2600569"/>
                </a:cubicBezTo>
                <a:cubicBezTo>
                  <a:pt x="-656" y="2405083"/>
                  <a:pt x="26038" y="2286453"/>
                  <a:pt x="0" y="2132467"/>
                </a:cubicBezTo>
                <a:cubicBezTo>
                  <a:pt x="-26038" y="1978481"/>
                  <a:pt x="49573" y="1865240"/>
                  <a:pt x="0" y="1612353"/>
                </a:cubicBezTo>
                <a:cubicBezTo>
                  <a:pt x="-49573" y="1359466"/>
                  <a:pt x="12739" y="1267376"/>
                  <a:pt x="0" y="1040228"/>
                </a:cubicBezTo>
                <a:cubicBezTo>
                  <a:pt x="-12739" y="813080"/>
                  <a:pt x="21748" y="762600"/>
                  <a:pt x="0" y="520114"/>
                </a:cubicBezTo>
                <a:cubicBezTo>
                  <a:pt x="-21748" y="277628"/>
                  <a:pt x="54438" y="155544"/>
                  <a:pt x="0" y="0"/>
                </a:cubicBezTo>
                <a:close/>
              </a:path>
              <a:path w="4540565" h="2600569" stroke="0" extrusionOk="0">
                <a:moveTo>
                  <a:pt x="0" y="0"/>
                </a:moveTo>
                <a:cubicBezTo>
                  <a:pt x="130495" y="-46264"/>
                  <a:pt x="230750" y="9718"/>
                  <a:pt x="431354" y="0"/>
                </a:cubicBezTo>
                <a:cubicBezTo>
                  <a:pt x="631958" y="-9718"/>
                  <a:pt x="882690" y="37432"/>
                  <a:pt x="1044330" y="0"/>
                </a:cubicBezTo>
                <a:cubicBezTo>
                  <a:pt x="1205970" y="-37432"/>
                  <a:pt x="1337755" y="6305"/>
                  <a:pt x="1521089" y="0"/>
                </a:cubicBezTo>
                <a:cubicBezTo>
                  <a:pt x="1704423" y="-6305"/>
                  <a:pt x="1863343" y="55804"/>
                  <a:pt x="2043254" y="0"/>
                </a:cubicBezTo>
                <a:cubicBezTo>
                  <a:pt x="2223166" y="-55804"/>
                  <a:pt x="2310683" y="2001"/>
                  <a:pt x="2520014" y="0"/>
                </a:cubicBezTo>
                <a:cubicBezTo>
                  <a:pt x="2729345" y="-2001"/>
                  <a:pt x="2805590" y="43412"/>
                  <a:pt x="3087584" y="0"/>
                </a:cubicBezTo>
                <a:cubicBezTo>
                  <a:pt x="3369578" y="-43412"/>
                  <a:pt x="3375531" y="51"/>
                  <a:pt x="3609749" y="0"/>
                </a:cubicBezTo>
                <a:cubicBezTo>
                  <a:pt x="3843967" y="-51"/>
                  <a:pt x="4188253" y="76428"/>
                  <a:pt x="4540565" y="0"/>
                </a:cubicBezTo>
                <a:cubicBezTo>
                  <a:pt x="4577446" y="257673"/>
                  <a:pt x="4530320" y="382859"/>
                  <a:pt x="4540565" y="546119"/>
                </a:cubicBezTo>
                <a:cubicBezTo>
                  <a:pt x="4550810" y="709379"/>
                  <a:pt x="4522665" y="873716"/>
                  <a:pt x="4540565" y="1014222"/>
                </a:cubicBezTo>
                <a:cubicBezTo>
                  <a:pt x="4558465" y="1154728"/>
                  <a:pt x="4491593" y="1277057"/>
                  <a:pt x="4540565" y="1534336"/>
                </a:cubicBezTo>
                <a:cubicBezTo>
                  <a:pt x="4589537" y="1791615"/>
                  <a:pt x="4491477" y="1836704"/>
                  <a:pt x="4540565" y="2106461"/>
                </a:cubicBezTo>
                <a:cubicBezTo>
                  <a:pt x="4589653" y="2376218"/>
                  <a:pt x="4539423" y="2458199"/>
                  <a:pt x="4540565" y="2600569"/>
                </a:cubicBezTo>
                <a:cubicBezTo>
                  <a:pt x="4262272" y="2630169"/>
                  <a:pt x="4254638" y="2559181"/>
                  <a:pt x="3972994" y="2600569"/>
                </a:cubicBezTo>
                <a:cubicBezTo>
                  <a:pt x="3691350" y="2641957"/>
                  <a:pt x="3495877" y="2597609"/>
                  <a:pt x="3360018" y="2600569"/>
                </a:cubicBezTo>
                <a:cubicBezTo>
                  <a:pt x="3224159" y="2603529"/>
                  <a:pt x="3086237" y="2560424"/>
                  <a:pt x="2928664" y="2600569"/>
                </a:cubicBezTo>
                <a:cubicBezTo>
                  <a:pt x="2771091" y="2640714"/>
                  <a:pt x="2525129" y="2544366"/>
                  <a:pt x="2270283" y="2600569"/>
                </a:cubicBezTo>
                <a:cubicBezTo>
                  <a:pt x="2015437" y="2656772"/>
                  <a:pt x="1821090" y="2573048"/>
                  <a:pt x="1702712" y="2600569"/>
                </a:cubicBezTo>
                <a:cubicBezTo>
                  <a:pt x="1584334" y="2628090"/>
                  <a:pt x="1428378" y="2551006"/>
                  <a:pt x="1225953" y="2600569"/>
                </a:cubicBezTo>
                <a:cubicBezTo>
                  <a:pt x="1023528" y="2650132"/>
                  <a:pt x="955327" y="2592455"/>
                  <a:pt x="794599" y="2600569"/>
                </a:cubicBezTo>
                <a:cubicBezTo>
                  <a:pt x="633871" y="2608683"/>
                  <a:pt x="187716" y="2578330"/>
                  <a:pt x="0" y="2600569"/>
                </a:cubicBezTo>
                <a:cubicBezTo>
                  <a:pt x="-25070" y="2460087"/>
                  <a:pt x="7194" y="2272175"/>
                  <a:pt x="0" y="2106461"/>
                </a:cubicBezTo>
                <a:cubicBezTo>
                  <a:pt x="-7194" y="1940747"/>
                  <a:pt x="18668" y="1782683"/>
                  <a:pt x="0" y="1586347"/>
                </a:cubicBezTo>
                <a:cubicBezTo>
                  <a:pt x="-18668" y="1390011"/>
                  <a:pt x="52735" y="1181231"/>
                  <a:pt x="0" y="1066233"/>
                </a:cubicBezTo>
                <a:cubicBezTo>
                  <a:pt x="-52735" y="951235"/>
                  <a:pt x="23189" y="659345"/>
                  <a:pt x="0" y="546119"/>
                </a:cubicBezTo>
                <a:cubicBezTo>
                  <a:pt x="-23189" y="432893"/>
                  <a:pt x="10817" y="163470"/>
                  <a:pt x="0" y="0"/>
                </a:cubicBezTo>
                <a:close/>
              </a:path>
            </a:pathLst>
          </a:cu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4678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07CE29-85A6-E247-A9F5-91C23BB7C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gender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1C9622-1873-0B4D-9E29-D6CD0E9E63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ValueSet</a:t>
            </a:r>
            <a:r>
              <a:rPr lang="en-US" dirty="0"/>
              <a:t>/$expand?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</a:t>
            </a:r>
            <a:r>
              <a:rPr lang="en-AU" dirty="0"/>
              <a:t> http://hl7.org/</a:t>
            </a:r>
            <a:r>
              <a:rPr lang="en-AU" dirty="0" err="1"/>
              <a:t>fhir</a:t>
            </a:r>
            <a:r>
              <a:rPr lang="en-AU" dirty="0"/>
              <a:t>/</a:t>
            </a:r>
            <a:r>
              <a:rPr lang="en-AU" dirty="0" err="1"/>
              <a:t>ValueSet</a:t>
            </a:r>
            <a:r>
              <a:rPr lang="en-AU" dirty="0"/>
              <a:t>/administrative-gender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9A778-9CCE-3743-8C0A-EF5AB2D53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1450"/>
            <a:ext cx="3523627" cy="48006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035C086C-9559-6C4A-A18A-306EB83E07E8}"/>
              </a:ext>
            </a:extLst>
          </p:cNvPr>
          <p:cNvSpPr/>
          <p:nvPr/>
        </p:nvSpPr>
        <p:spPr>
          <a:xfrm>
            <a:off x="644978" y="1802740"/>
            <a:ext cx="806789" cy="598373"/>
          </a:xfrm>
          <a:custGeom>
            <a:avLst/>
            <a:gdLst>
              <a:gd name="connsiteX0" fmla="*/ 835283 w 1075719"/>
              <a:gd name="connsiteY0" fmla="*/ 44971 h 797830"/>
              <a:gd name="connsiteX1" fmla="*/ 25814 w 1075719"/>
              <a:gd name="connsiteY1" fmla="*/ 239843 h 797830"/>
              <a:gd name="connsiteX2" fmla="*/ 280647 w 1075719"/>
              <a:gd name="connsiteY2" fmla="*/ 794479 h 797830"/>
              <a:gd name="connsiteX3" fmla="*/ 1075125 w 1075719"/>
              <a:gd name="connsiteY3" fmla="*/ 449705 h 797830"/>
              <a:gd name="connsiteX4" fmla="*/ 415558 w 1075719"/>
              <a:gd name="connsiteY4" fmla="*/ 0 h 79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719" h="797830">
                <a:moveTo>
                  <a:pt x="835283" y="44971"/>
                </a:moveTo>
                <a:cubicBezTo>
                  <a:pt x="476768" y="79948"/>
                  <a:pt x="118253" y="114925"/>
                  <a:pt x="25814" y="239843"/>
                </a:cubicBezTo>
                <a:cubicBezTo>
                  <a:pt x="-66625" y="364761"/>
                  <a:pt x="105762" y="759502"/>
                  <a:pt x="280647" y="794479"/>
                </a:cubicBezTo>
                <a:cubicBezTo>
                  <a:pt x="455532" y="829456"/>
                  <a:pt x="1052640" y="582118"/>
                  <a:pt x="1075125" y="449705"/>
                </a:cubicBezTo>
                <a:cubicBezTo>
                  <a:pt x="1097610" y="317292"/>
                  <a:pt x="475518" y="57462"/>
                  <a:pt x="415558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01072443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4972623-1419-EF44-8A5F-F325685CE1B7}"/>
              </a:ext>
            </a:extLst>
          </p:cNvPr>
          <p:cNvSpPr/>
          <p:nvPr/>
        </p:nvSpPr>
        <p:spPr>
          <a:xfrm>
            <a:off x="2700156" y="1353258"/>
            <a:ext cx="1552868" cy="665049"/>
          </a:xfrm>
          <a:custGeom>
            <a:avLst/>
            <a:gdLst>
              <a:gd name="connsiteX0" fmla="*/ 1205783 w 1552868"/>
              <a:gd name="connsiteY0" fmla="*/ 37486 h 665049"/>
              <a:gd name="connsiteX1" fmla="*/ 37264 w 1552868"/>
              <a:gd name="connsiteY1" fmla="*/ 199926 h 665049"/>
              <a:gd name="connsiteX2" fmla="*/ 405131 w 1552868"/>
              <a:gd name="connsiteY2" fmla="*/ 662255 h 665049"/>
              <a:gd name="connsiteX3" fmla="*/ 1552010 w 1552868"/>
              <a:gd name="connsiteY3" fmla="*/ 374861 h 665049"/>
              <a:gd name="connsiteX4" fmla="*/ 599883 w 1552868"/>
              <a:gd name="connsiteY4" fmla="*/ 0 h 665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868" h="665049" extrusionOk="0">
                <a:moveTo>
                  <a:pt x="1205783" y="37486"/>
                </a:moveTo>
                <a:cubicBezTo>
                  <a:pt x="646423" y="-23327"/>
                  <a:pt x="255856" y="88864"/>
                  <a:pt x="37264" y="199926"/>
                </a:cubicBezTo>
                <a:cubicBezTo>
                  <a:pt x="-147697" y="414513"/>
                  <a:pt x="107296" y="699913"/>
                  <a:pt x="405131" y="662255"/>
                </a:cubicBezTo>
                <a:cubicBezTo>
                  <a:pt x="622921" y="667397"/>
                  <a:pt x="1490981" y="519020"/>
                  <a:pt x="1552010" y="374861"/>
                </a:cubicBezTo>
                <a:cubicBezTo>
                  <a:pt x="1570956" y="233982"/>
                  <a:pt x="679549" y="11902"/>
                  <a:pt x="599883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438078 w 1852029"/>
                      <a:gd name="connsiteY0" fmla="*/ 49982 h 886732"/>
                      <a:gd name="connsiteX1" fmla="*/ 44443 w 1852029"/>
                      <a:gd name="connsiteY1" fmla="*/ 266568 h 886732"/>
                      <a:gd name="connsiteX2" fmla="*/ 483180 w 1852029"/>
                      <a:gd name="connsiteY2" fmla="*/ 883007 h 886732"/>
                      <a:gd name="connsiteX3" fmla="*/ 1851006 w 1852029"/>
                      <a:gd name="connsiteY3" fmla="*/ 499815 h 886732"/>
                      <a:gd name="connsiteX4" fmla="*/ 715452 w 1852029"/>
                      <a:gd name="connsiteY4" fmla="*/ 0 h 886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029" h="886732" extrusionOk="0">
                        <a:moveTo>
                          <a:pt x="1438078" y="49982"/>
                        </a:moveTo>
                        <a:cubicBezTo>
                          <a:pt x="796959" y="34760"/>
                          <a:pt x="261927" y="122674"/>
                          <a:pt x="44443" y="266568"/>
                        </a:cubicBezTo>
                        <a:cubicBezTo>
                          <a:pt x="-139423" y="460748"/>
                          <a:pt x="150523" y="893654"/>
                          <a:pt x="483180" y="883007"/>
                        </a:cubicBezTo>
                        <a:cubicBezTo>
                          <a:pt x="779609" y="918611"/>
                          <a:pt x="1797993" y="664676"/>
                          <a:pt x="1851006" y="499815"/>
                        </a:cubicBezTo>
                        <a:cubicBezTo>
                          <a:pt x="1881521" y="333096"/>
                          <a:pt x="813622" y="35589"/>
                          <a:pt x="715452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3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5E89-1B1F-144E-B87C-C3B358B7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Family Member Relationships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6FAC4-6F4D-CB4A-A584-3985DE349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ValueSet</a:t>
            </a:r>
            <a:r>
              <a:rPr lang="en-US" dirty="0"/>
              <a:t>/$</a:t>
            </a:r>
            <a:r>
              <a:rPr lang="en-US" dirty="0" err="1"/>
              <a:t>expand?context</a:t>
            </a:r>
            <a:r>
              <a:rPr lang="en-US" dirty="0"/>
              <a:t>=</a:t>
            </a:r>
            <a:r>
              <a:rPr lang="en-US" dirty="0" err="1"/>
              <a:t>FamilyMemberHistory.relationship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A5033-CE77-1C4F-A4B2-2AFBDF411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779" y="355542"/>
            <a:ext cx="4041457" cy="4579374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A9814FEF-885D-7145-8E67-00C1E3AD8C38}"/>
              </a:ext>
            </a:extLst>
          </p:cNvPr>
          <p:cNvSpPr/>
          <p:nvPr/>
        </p:nvSpPr>
        <p:spPr>
          <a:xfrm>
            <a:off x="3225837" y="1775545"/>
            <a:ext cx="1218574" cy="598373"/>
          </a:xfrm>
          <a:custGeom>
            <a:avLst/>
            <a:gdLst>
              <a:gd name="connsiteX0" fmla="*/ 946207 w 1218574"/>
              <a:gd name="connsiteY0" fmla="*/ 33728 h 598373"/>
              <a:gd name="connsiteX1" fmla="*/ 29241 w 1218574"/>
              <a:gd name="connsiteY1" fmla="*/ 179882 h 598373"/>
              <a:gd name="connsiteX2" fmla="*/ 317916 w 1218574"/>
              <a:gd name="connsiteY2" fmla="*/ 595859 h 598373"/>
              <a:gd name="connsiteX3" fmla="*/ 1217900 w 1218574"/>
              <a:gd name="connsiteY3" fmla="*/ 337279 h 598373"/>
              <a:gd name="connsiteX4" fmla="*/ 470743 w 1218574"/>
              <a:gd name="connsiteY4" fmla="*/ 0 h 59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74" h="598373" extrusionOk="0">
                <a:moveTo>
                  <a:pt x="946207" y="33728"/>
                </a:moveTo>
                <a:cubicBezTo>
                  <a:pt x="519401" y="13107"/>
                  <a:pt x="183448" y="81902"/>
                  <a:pt x="29241" y="179882"/>
                </a:cubicBezTo>
                <a:cubicBezTo>
                  <a:pt x="-113845" y="359488"/>
                  <a:pt x="74681" y="640425"/>
                  <a:pt x="317916" y="595859"/>
                </a:cubicBezTo>
                <a:cubicBezTo>
                  <a:pt x="489211" y="603294"/>
                  <a:pt x="1170360" y="463894"/>
                  <a:pt x="1217900" y="337279"/>
                </a:cubicBezTo>
                <a:cubicBezTo>
                  <a:pt x="1232739" y="212605"/>
                  <a:pt x="536200" y="29322"/>
                  <a:pt x="470743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261610 w 1624765"/>
                      <a:gd name="connsiteY0" fmla="*/ 44971 h 797830"/>
                      <a:gd name="connsiteX1" fmla="*/ 38989 w 1624765"/>
                      <a:gd name="connsiteY1" fmla="*/ 239843 h 797830"/>
                      <a:gd name="connsiteX2" fmla="*/ 423888 w 1624765"/>
                      <a:gd name="connsiteY2" fmla="*/ 794479 h 797830"/>
                      <a:gd name="connsiteX3" fmla="*/ 1623867 w 1624765"/>
                      <a:gd name="connsiteY3" fmla="*/ 449705 h 797830"/>
                      <a:gd name="connsiteX4" fmla="*/ 627658 w 1624765"/>
                      <a:gd name="connsiteY4" fmla="*/ 0 h 797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4765" h="797830" extrusionOk="0">
                        <a:moveTo>
                          <a:pt x="1261610" y="44971"/>
                        </a:moveTo>
                        <a:cubicBezTo>
                          <a:pt x="697813" y="29432"/>
                          <a:pt x="224240" y="110969"/>
                          <a:pt x="38989" y="239843"/>
                        </a:cubicBezTo>
                        <a:cubicBezTo>
                          <a:pt x="-120836" y="410003"/>
                          <a:pt x="123729" y="816005"/>
                          <a:pt x="423888" y="794479"/>
                        </a:cubicBezTo>
                        <a:cubicBezTo>
                          <a:pt x="669522" y="816477"/>
                          <a:pt x="1570107" y="606615"/>
                          <a:pt x="1623867" y="449705"/>
                        </a:cubicBezTo>
                        <a:cubicBezTo>
                          <a:pt x="1652132" y="303703"/>
                          <a:pt x="716867" y="49900"/>
                          <a:pt x="627658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0C2C-F3D8-8C49-89B0-ADF9B679E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reason for visit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10417-96B6-F548-A2B3-CCEEB942DE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ValueSet</a:t>
            </a:r>
            <a:r>
              <a:rPr lang="en-US" dirty="0"/>
              <a:t>/$expand?</a:t>
            </a:r>
            <a:br>
              <a:rPr lang="en-US" dirty="0"/>
            </a:br>
            <a:r>
              <a:rPr lang="en-US" dirty="0"/>
              <a:t>context=</a:t>
            </a:r>
            <a:r>
              <a:rPr lang="en-US" dirty="0" err="1"/>
              <a:t>Encounter.reasonCode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filter=acc 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405E8-9957-B24A-8624-5D1D78B59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06" y="165920"/>
            <a:ext cx="4030219" cy="4811661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1AD567E-30AA-9B4D-8AED-181A8B2392F3}"/>
              </a:ext>
            </a:extLst>
          </p:cNvPr>
          <p:cNvSpPr/>
          <p:nvPr/>
        </p:nvSpPr>
        <p:spPr>
          <a:xfrm>
            <a:off x="741238" y="2079026"/>
            <a:ext cx="1853106" cy="683831"/>
          </a:xfrm>
          <a:custGeom>
            <a:avLst/>
            <a:gdLst>
              <a:gd name="connsiteX0" fmla="*/ 1438914 w 1853106"/>
              <a:gd name="connsiteY0" fmla="*/ 38545 h 683831"/>
              <a:gd name="connsiteX1" fmla="*/ 44468 w 1853106"/>
              <a:gd name="connsiteY1" fmla="*/ 205572 h 683831"/>
              <a:gd name="connsiteX2" fmla="*/ 483461 w 1853106"/>
              <a:gd name="connsiteY2" fmla="*/ 680958 h 683831"/>
              <a:gd name="connsiteX3" fmla="*/ 1852082 w 1853106"/>
              <a:gd name="connsiteY3" fmla="*/ 385448 h 683831"/>
              <a:gd name="connsiteX4" fmla="*/ 715867 w 1853106"/>
              <a:gd name="connsiteY4" fmla="*/ 0 h 68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3106" h="683831" extrusionOk="0">
                <a:moveTo>
                  <a:pt x="1438914" y="38545"/>
                </a:moveTo>
                <a:cubicBezTo>
                  <a:pt x="797459" y="14481"/>
                  <a:pt x="264178" y="93262"/>
                  <a:pt x="44468" y="205572"/>
                </a:cubicBezTo>
                <a:cubicBezTo>
                  <a:pt x="-150940" y="393620"/>
                  <a:pt x="100167" y="779672"/>
                  <a:pt x="483461" y="680958"/>
                </a:cubicBezTo>
                <a:cubicBezTo>
                  <a:pt x="733296" y="674881"/>
                  <a:pt x="1793555" y="523430"/>
                  <a:pt x="1852082" y="385448"/>
                </a:cubicBezTo>
                <a:cubicBezTo>
                  <a:pt x="1879345" y="244591"/>
                  <a:pt x="816702" y="35529"/>
                  <a:pt x="715867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678790 w 2162030"/>
                      <a:gd name="connsiteY0" fmla="*/ 44971 h 797830"/>
                      <a:gd name="connsiteX1" fmla="*/ 51882 w 2162030"/>
                      <a:gd name="connsiteY1" fmla="*/ 239843 h 797830"/>
                      <a:gd name="connsiteX2" fmla="*/ 564057 w 2162030"/>
                      <a:gd name="connsiteY2" fmla="*/ 794479 h 797830"/>
                      <a:gd name="connsiteX3" fmla="*/ 2160836 w 2162030"/>
                      <a:gd name="connsiteY3" fmla="*/ 449705 h 797830"/>
                      <a:gd name="connsiteX4" fmla="*/ 835207 w 2162030"/>
                      <a:gd name="connsiteY4" fmla="*/ 0 h 797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62030" h="797830" extrusionOk="0">
                        <a:moveTo>
                          <a:pt x="1678790" y="44971"/>
                        </a:moveTo>
                        <a:cubicBezTo>
                          <a:pt x="937171" y="32234"/>
                          <a:pt x="255324" y="113395"/>
                          <a:pt x="51882" y="239843"/>
                        </a:cubicBezTo>
                        <a:cubicBezTo>
                          <a:pt x="-164463" y="433179"/>
                          <a:pt x="161314" y="839913"/>
                          <a:pt x="564057" y="794479"/>
                        </a:cubicBezTo>
                        <a:cubicBezTo>
                          <a:pt x="881269" y="805425"/>
                          <a:pt x="2101813" y="599231"/>
                          <a:pt x="2160836" y="449705"/>
                        </a:cubicBezTo>
                        <a:cubicBezTo>
                          <a:pt x="2200736" y="304671"/>
                          <a:pt x="953730" y="46358"/>
                          <a:pt x="835207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9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CE764B-93A7-8B46-91A9-87151F73C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107" y="994171"/>
            <a:ext cx="4886325" cy="3943350"/>
          </a:xfrm>
          <a:prstGeom prst="rect">
            <a:avLst/>
          </a:prstGeom>
        </p:spPr>
      </p:pic>
      <p:sp>
        <p:nvSpPr>
          <p:cNvPr id="10" name="32-point Star 9">
            <a:extLst>
              <a:ext uri="{FF2B5EF4-FFF2-40B4-BE49-F238E27FC236}">
                <a16:creationId xmlns:a16="http://schemas.microsoft.com/office/drawing/2014/main" id="{8982383D-0FDC-F143-B3FD-5A42796151A3}"/>
              </a:ext>
            </a:extLst>
          </p:cNvPr>
          <p:cNvSpPr/>
          <p:nvPr/>
        </p:nvSpPr>
        <p:spPr>
          <a:xfrm>
            <a:off x="3521326" y="1423076"/>
            <a:ext cx="1309886" cy="375124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</a:t>
            </a:r>
          </a:p>
        </p:txBody>
      </p:sp>
      <p:sp>
        <p:nvSpPr>
          <p:cNvPr id="11" name="32-point Star 10">
            <a:extLst>
              <a:ext uri="{FF2B5EF4-FFF2-40B4-BE49-F238E27FC236}">
                <a16:creationId xmlns:a16="http://schemas.microsoft.com/office/drawing/2014/main" id="{C2025EBB-1DFB-BB49-9D1F-966D32DC8094}"/>
              </a:ext>
            </a:extLst>
          </p:cNvPr>
          <p:cNvSpPr/>
          <p:nvPr/>
        </p:nvSpPr>
        <p:spPr>
          <a:xfrm>
            <a:off x="4613904" y="2021886"/>
            <a:ext cx="1791673" cy="432340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  <p:sp>
        <p:nvSpPr>
          <p:cNvPr id="12" name="32-point Star 11">
            <a:extLst>
              <a:ext uri="{FF2B5EF4-FFF2-40B4-BE49-F238E27FC236}">
                <a16:creationId xmlns:a16="http://schemas.microsoft.com/office/drawing/2014/main" id="{4F61A91D-DDE4-EF40-985E-FE944DF1B994}"/>
              </a:ext>
            </a:extLst>
          </p:cNvPr>
          <p:cNvSpPr/>
          <p:nvPr/>
        </p:nvSpPr>
        <p:spPr>
          <a:xfrm>
            <a:off x="5132378" y="3698891"/>
            <a:ext cx="2310489" cy="874662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CodeableConcept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8F16E-903E-5FA8-93D2-2505672F0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US" dirty="0"/>
              <a:t>Coded data instances</a:t>
            </a:r>
          </a:p>
        </p:txBody>
      </p:sp>
    </p:spTree>
    <p:extLst>
      <p:ext uri="{BB962C8B-B14F-4D97-AF65-F5344CB8AC3E}">
        <p14:creationId xmlns:p14="http://schemas.microsoft.com/office/powerpoint/2010/main" val="332209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8757-118A-AF40-A8BC-D67F69E9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Dr Oz makes his record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D1D4F-07F7-3A4C-A758-F1F46B716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F1CD6-F668-6A45-BD76-1E1DAC62D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857" y="1264793"/>
            <a:ext cx="2551493" cy="340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1A080C-9F2A-254C-8BF6-B9B4F4CBB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1191169"/>
            <a:ext cx="3205086" cy="33921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9103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C04D9-D789-6242-A315-9467E0957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housing status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E5E6D-A539-6945-980B-6631471CC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AU" dirty="0" err="1"/>
              <a:t>ValueSet</a:t>
            </a:r>
            <a:r>
              <a:rPr lang="en-AU" dirty="0"/>
              <a:t>/$</a:t>
            </a:r>
            <a:r>
              <a:rPr lang="en-AU" dirty="0" err="1"/>
              <a:t>expand?url</a:t>
            </a:r>
            <a:r>
              <a:rPr lang="en-AU" dirty="0"/>
              <a:t>=http://</a:t>
            </a:r>
            <a:r>
              <a:rPr lang="en-AU" dirty="0" err="1"/>
              <a:t>loinc.org</a:t>
            </a:r>
            <a:r>
              <a:rPr lang="en-AU" dirty="0"/>
              <a:t>/vs/LL2148-6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73EAB98-26CA-0042-A83B-9B8362953372}"/>
              </a:ext>
            </a:extLst>
          </p:cNvPr>
          <p:cNvSpPr/>
          <p:nvPr/>
        </p:nvSpPr>
        <p:spPr>
          <a:xfrm>
            <a:off x="3876120" y="1270347"/>
            <a:ext cx="3521527" cy="775810"/>
          </a:xfrm>
          <a:custGeom>
            <a:avLst/>
            <a:gdLst>
              <a:gd name="connsiteX0" fmla="*/ 2734423 w 3521527"/>
              <a:gd name="connsiteY0" fmla="*/ 43729 h 775810"/>
              <a:gd name="connsiteX1" fmla="*/ 84505 w 3521527"/>
              <a:gd name="connsiteY1" fmla="*/ 233223 h 775810"/>
              <a:gd name="connsiteX2" fmla="*/ 918739 w 3521527"/>
              <a:gd name="connsiteY2" fmla="*/ 772551 h 775810"/>
              <a:gd name="connsiteX3" fmla="*/ 3519582 w 3521527"/>
              <a:gd name="connsiteY3" fmla="*/ 437292 h 775810"/>
              <a:gd name="connsiteX4" fmla="*/ 1360390 w 3521527"/>
              <a:gd name="connsiteY4" fmla="*/ 0 h 77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1527" h="775810" extrusionOk="0">
                <a:moveTo>
                  <a:pt x="2734423" y="43729"/>
                </a:moveTo>
                <a:cubicBezTo>
                  <a:pt x="1519712" y="-15283"/>
                  <a:pt x="506415" y="101411"/>
                  <a:pt x="84505" y="233223"/>
                </a:cubicBezTo>
                <a:cubicBezTo>
                  <a:pt x="-249247" y="424417"/>
                  <a:pt x="271725" y="855429"/>
                  <a:pt x="918739" y="772551"/>
                </a:cubicBezTo>
                <a:cubicBezTo>
                  <a:pt x="1453979" y="780432"/>
                  <a:pt x="3419513" y="598789"/>
                  <a:pt x="3519582" y="437292"/>
                </a:cubicBezTo>
                <a:cubicBezTo>
                  <a:pt x="3568507" y="249653"/>
                  <a:pt x="1542500" y="-23336"/>
                  <a:pt x="1360390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3645898 w 4695369"/>
                      <a:gd name="connsiteY0" fmla="*/ 58306 h 1034413"/>
                      <a:gd name="connsiteX1" fmla="*/ 112674 w 4695369"/>
                      <a:gd name="connsiteY1" fmla="*/ 310964 h 1034413"/>
                      <a:gd name="connsiteX2" fmla="*/ 1224986 w 4695369"/>
                      <a:gd name="connsiteY2" fmla="*/ 1030068 h 1034413"/>
                      <a:gd name="connsiteX3" fmla="*/ 4692776 w 4695369"/>
                      <a:gd name="connsiteY3" fmla="*/ 583057 h 1034413"/>
                      <a:gd name="connsiteX4" fmla="*/ 1813854 w 4695369"/>
                      <a:gd name="connsiteY4" fmla="*/ 0 h 1034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95369" h="1034413" extrusionOk="0">
                        <a:moveTo>
                          <a:pt x="3645898" y="58306"/>
                        </a:moveTo>
                        <a:cubicBezTo>
                          <a:pt x="2051129" y="35914"/>
                          <a:pt x="627560" y="139347"/>
                          <a:pt x="112674" y="310964"/>
                        </a:cubicBezTo>
                        <a:cubicBezTo>
                          <a:pt x="-297573" y="488067"/>
                          <a:pt x="392643" y="1092966"/>
                          <a:pt x="1224986" y="1030068"/>
                        </a:cubicBezTo>
                        <a:cubicBezTo>
                          <a:pt x="1960476" y="1055886"/>
                          <a:pt x="4573035" y="781455"/>
                          <a:pt x="4692776" y="583057"/>
                        </a:cubicBezTo>
                        <a:cubicBezTo>
                          <a:pt x="4765590" y="350953"/>
                          <a:pt x="2069884" y="42723"/>
                          <a:pt x="1813854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7DD5B-05B1-EA4E-8BB0-A88317DF1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257" y="487108"/>
            <a:ext cx="5576070" cy="447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C04D9-D789-6242-A315-9467E0957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diagnosis codes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E5E6D-A539-6945-980B-6631471CC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AU" dirty="0" err="1"/>
              <a:t>ValueSet</a:t>
            </a:r>
            <a:r>
              <a:rPr lang="en-AU" dirty="0"/>
              <a:t>/$expand?</a:t>
            </a:r>
            <a:br>
              <a:rPr lang="en-AU" dirty="0"/>
            </a:br>
            <a:r>
              <a:rPr lang="en-AU" dirty="0" err="1"/>
              <a:t>url</a:t>
            </a:r>
            <a:r>
              <a:rPr lang="en-AU" dirty="0"/>
              <a:t>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sct?fhir_vs</a:t>
            </a:r>
            <a:r>
              <a:rPr lang="en-AU" dirty="0"/>
              <a:t>=</a:t>
            </a:r>
            <a:r>
              <a:rPr lang="en-AU" dirty="0" err="1"/>
              <a:t>isa</a:t>
            </a:r>
            <a:r>
              <a:rPr lang="en-AU" dirty="0"/>
              <a:t>/404684003&amp;</a:t>
            </a:r>
            <a:br>
              <a:rPr lang="en-AU" dirty="0"/>
            </a:br>
            <a:r>
              <a:rPr lang="en-AU" dirty="0"/>
              <a:t>count=10&amp;</a:t>
            </a:r>
            <a:br>
              <a:rPr lang="en-US" dirty="0"/>
            </a:br>
            <a:r>
              <a:rPr lang="en-US" dirty="0"/>
              <a:t>offset=0&amp;</a:t>
            </a:r>
            <a:br>
              <a:rPr lang="en-US" dirty="0"/>
            </a:br>
            <a:r>
              <a:rPr lang="en-US" dirty="0" err="1"/>
              <a:t>includeDesignations</a:t>
            </a:r>
            <a:r>
              <a:rPr lang="en-US" dirty="0"/>
              <a:t>=true&amp;</a:t>
            </a:r>
            <a:br>
              <a:rPr lang="en-US" dirty="0"/>
            </a:br>
            <a:r>
              <a:rPr lang="en-US" dirty="0"/>
              <a:t>filter=</a:t>
            </a:r>
            <a:r>
              <a:rPr lang="en-US" dirty="0" err="1"/>
              <a:t>imagina</a:t>
            </a:r>
            <a:endParaRPr lang="en-AU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73EAB98-26CA-0042-A83B-9B8362953372}"/>
              </a:ext>
            </a:extLst>
          </p:cNvPr>
          <p:cNvSpPr/>
          <p:nvPr/>
        </p:nvSpPr>
        <p:spPr>
          <a:xfrm>
            <a:off x="727693" y="1537520"/>
            <a:ext cx="7438111" cy="919236"/>
          </a:xfrm>
          <a:custGeom>
            <a:avLst/>
            <a:gdLst>
              <a:gd name="connsiteX0" fmla="*/ 5775604 w 7438111"/>
              <a:gd name="connsiteY0" fmla="*/ 51813 h 919236"/>
              <a:gd name="connsiteX1" fmla="*/ 178491 w 7438111"/>
              <a:gd name="connsiteY1" fmla="*/ 276339 h 919236"/>
              <a:gd name="connsiteX2" fmla="*/ 1940546 w 7438111"/>
              <a:gd name="connsiteY2" fmla="*/ 915375 h 919236"/>
              <a:gd name="connsiteX3" fmla="*/ 7434003 w 7438111"/>
              <a:gd name="connsiteY3" fmla="*/ 518136 h 919236"/>
              <a:gd name="connsiteX4" fmla="*/ 2873394 w 7438111"/>
              <a:gd name="connsiteY4" fmla="*/ 0 h 91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38111" h="919236" extrusionOk="0">
                <a:moveTo>
                  <a:pt x="5775604" y="51813"/>
                </a:moveTo>
                <a:cubicBezTo>
                  <a:pt x="3250937" y="3432"/>
                  <a:pt x="1061549" y="113611"/>
                  <a:pt x="178491" y="276339"/>
                </a:cubicBezTo>
                <a:cubicBezTo>
                  <a:pt x="-704735" y="917033"/>
                  <a:pt x="409703" y="1329059"/>
                  <a:pt x="1940546" y="915375"/>
                </a:cubicBezTo>
                <a:cubicBezTo>
                  <a:pt x="3071224" y="909559"/>
                  <a:pt x="7251386" y="698217"/>
                  <a:pt x="7434003" y="518136"/>
                </a:cubicBezTo>
                <a:cubicBezTo>
                  <a:pt x="7518781" y="213939"/>
                  <a:pt x="3269255" y="-23799"/>
                  <a:pt x="2873394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5880717 w 7573480"/>
                      <a:gd name="connsiteY0" fmla="*/ 69085 h 1225648"/>
                      <a:gd name="connsiteX1" fmla="*/ 181740 w 7573480"/>
                      <a:gd name="connsiteY1" fmla="*/ 368453 h 1225648"/>
                      <a:gd name="connsiteX2" fmla="*/ 1975863 w 7573480"/>
                      <a:gd name="connsiteY2" fmla="*/ 1220500 h 1225648"/>
                      <a:gd name="connsiteX3" fmla="*/ 7569298 w 7573480"/>
                      <a:gd name="connsiteY3" fmla="*/ 690848 h 1225648"/>
                      <a:gd name="connsiteX4" fmla="*/ 2925689 w 7573480"/>
                      <a:gd name="connsiteY4" fmla="*/ 0 h 1225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73480" h="1225648" extrusionOk="0">
                        <a:moveTo>
                          <a:pt x="5880717" y="69085"/>
                        </a:moveTo>
                        <a:cubicBezTo>
                          <a:pt x="3328384" y="58818"/>
                          <a:pt x="948848" y="166468"/>
                          <a:pt x="181740" y="368453"/>
                        </a:cubicBezTo>
                        <a:cubicBezTo>
                          <a:pt x="-564674" y="774431"/>
                          <a:pt x="605719" y="1384674"/>
                          <a:pt x="1975863" y="1220500"/>
                        </a:cubicBezTo>
                        <a:cubicBezTo>
                          <a:pt x="3152015" y="1235600"/>
                          <a:pt x="7389883" y="920385"/>
                          <a:pt x="7569298" y="690848"/>
                        </a:cubicBezTo>
                        <a:cubicBezTo>
                          <a:pt x="7696879" y="414144"/>
                          <a:pt x="3336523" y="25102"/>
                          <a:pt x="2925689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9194BC6-61AD-F740-94BB-EAB7E136CE8F}"/>
              </a:ext>
            </a:extLst>
          </p:cNvPr>
          <p:cNvSpPr/>
          <p:nvPr/>
        </p:nvSpPr>
        <p:spPr>
          <a:xfrm>
            <a:off x="706449" y="2257757"/>
            <a:ext cx="1834731" cy="768792"/>
          </a:xfrm>
          <a:custGeom>
            <a:avLst/>
            <a:gdLst>
              <a:gd name="connsiteX0" fmla="*/ 1424646 w 1834731"/>
              <a:gd name="connsiteY0" fmla="*/ 43333 h 768792"/>
              <a:gd name="connsiteX1" fmla="*/ 44027 w 1834731"/>
              <a:gd name="connsiteY1" fmla="*/ 231113 h 768792"/>
              <a:gd name="connsiteX2" fmla="*/ 478667 w 1834731"/>
              <a:gd name="connsiteY2" fmla="*/ 765562 h 768792"/>
              <a:gd name="connsiteX3" fmla="*/ 1833717 w 1834731"/>
              <a:gd name="connsiteY3" fmla="*/ 433337 h 768792"/>
              <a:gd name="connsiteX4" fmla="*/ 708768 w 1834731"/>
              <a:gd name="connsiteY4" fmla="*/ 0 h 76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4731" h="768792" extrusionOk="0">
                <a:moveTo>
                  <a:pt x="1424646" y="43333"/>
                </a:moveTo>
                <a:cubicBezTo>
                  <a:pt x="783664" y="17545"/>
                  <a:pt x="299108" y="103259"/>
                  <a:pt x="44027" y="231113"/>
                </a:cubicBezTo>
                <a:cubicBezTo>
                  <a:pt x="-127429" y="376026"/>
                  <a:pt x="160409" y="759489"/>
                  <a:pt x="478667" y="765562"/>
                </a:cubicBezTo>
                <a:cubicBezTo>
                  <a:pt x="754459" y="786148"/>
                  <a:pt x="1773861" y="583237"/>
                  <a:pt x="1833717" y="433337"/>
                </a:cubicBezTo>
                <a:cubicBezTo>
                  <a:pt x="1857583" y="275585"/>
                  <a:pt x="808073" y="42033"/>
                  <a:pt x="708768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1359272 w 1750539"/>
                      <a:gd name="connsiteY0" fmla="*/ 57778 h 1025056"/>
                      <a:gd name="connsiteX1" fmla="*/ 42007 w 1750539"/>
                      <a:gd name="connsiteY1" fmla="*/ 308151 h 1025056"/>
                      <a:gd name="connsiteX2" fmla="*/ 456702 w 1750539"/>
                      <a:gd name="connsiteY2" fmla="*/ 1020750 h 1025056"/>
                      <a:gd name="connsiteX3" fmla="*/ 1749572 w 1750539"/>
                      <a:gd name="connsiteY3" fmla="*/ 577783 h 1025056"/>
                      <a:gd name="connsiteX4" fmla="*/ 676245 w 1750539"/>
                      <a:gd name="connsiteY4" fmla="*/ 0 h 102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50539" h="1025056" extrusionOk="0">
                        <a:moveTo>
                          <a:pt x="1359272" y="57778"/>
                        </a:moveTo>
                        <a:cubicBezTo>
                          <a:pt x="764964" y="78043"/>
                          <a:pt x="229668" y="144428"/>
                          <a:pt x="42007" y="308151"/>
                        </a:cubicBezTo>
                        <a:cubicBezTo>
                          <a:pt x="-117921" y="489916"/>
                          <a:pt x="164174" y="988260"/>
                          <a:pt x="456702" y="1020750"/>
                        </a:cubicBezTo>
                        <a:cubicBezTo>
                          <a:pt x="728633" y="1056812"/>
                          <a:pt x="1701317" y="762340"/>
                          <a:pt x="1749572" y="577783"/>
                        </a:cubicBezTo>
                        <a:cubicBezTo>
                          <a:pt x="1779983" y="392919"/>
                          <a:pt x="771892" y="63064"/>
                          <a:pt x="676245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3155E4E-16BD-FE46-87FF-17B39B92C778}"/>
              </a:ext>
            </a:extLst>
          </p:cNvPr>
          <p:cNvSpPr/>
          <p:nvPr/>
        </p:nvSpPr>
        <p:spPr>
          <a:xfrm>
            <a:off x="727693" y="2827549"/>
            <a:ext cx="2951171" cy="637625"/>
          </a:xfrm>
          <a:custGeom>
            <a:avLst/>
            <a:gdLst>
              <a:gd name="connsiteX0" fmla="*/ 2291548 w 2951171"/>
              <a:gd name="connsiteY0" fmla="*/ 35940 h 637625"/>
              <a:gd name="connsiteX1" fmla="*/ 70818 w 2951171"/>
              <a:gd name="connsiteY1" fmla="*/ 191682 h 637625"/>
              <a:gd name="connsiteX2" fmla="*/ 769938 w 2951171"/>
              <a:gd name="connsiteY2" fmla="*/ 634946 h 637625"/>
              <a:gd name="connsiteX3" fmla="*/ 2949541 w 2951171"/>
              <a:gd name="connsiteY3" fmla="*/ 359403 h 637625"/>
              <a:gd name="connsiteX4" fmla="*/ 1140057 w 2951171"/>
              <a:gd name="connsiteY4" fmla="*/ 0 h 63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1171" h="637625" extrusionOk="0">
                <a:moveTo>
                  <a:pt x="2291548" y="35940"/>
                </a:moveTo>
                <a:cubicBezTo>
                  <a:pt x="1252370" y="-53604"/>
                  <a:pt x="447767" y="81922"/>
                  <a:pt x="70818" y="191682"/>
                </a:cubicBezTo>
                <a:cubicBezTo>
                  <a:pt x="-238929" y="405666"/>
                  <a:pt x="154192" y="810380"/>
                  <a:pt x="769938" y="634946"/>
                </a:cubicBezTo>
                <a:cubicBezTo>
                  <a:pt x="1203765" y="631997"/>
                  <a:pt x="2853558" y="504546"/>
                  <a:pt x="2949541" y="359403"/>
                </a:cubicBezTo>
                <a:cubicBezTo>
                  <a:pt x="2992935" y="211567"/>
                  <a:pt x="1291217" y="-23306"/>
                  <a:pt x="1140057" y="0"/>
                </a:cubicBezTo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2674556 w 3444427"/>
                      <a:gd name="connsiteY0" fmla="*/ 47921 h 850166"/>
                      <a:gd name="connsiteX1" fmla="*/ 82655 w 3444427"/>
                      <a:gd name="connsiteY1" fmla="*/ 255576 h 850166"/>
                      <a:gd name="connsiteX2" fmla="*/ 898625 w 3444427"/>
                      <a:gd name="connsiteY2" fmla="*/ 846595 h 850166"/>
                      <a:gd name="connsiteX3" fmla="*/ 3442525 w 3444427"/>
                      <a:gd name="connsiteY3" fmla="*/ 479204 h 850166"/>
                      <a:gd name="connsiteX4" fmla="*/ 1330606 w 3444427"/>
                      <a:gd name="connsiteY4" fmla="*/ 0 h 850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44427" h="850166" extrusionOk="0">
                        <a:moveTo>
                          <a:pt x="2674556" y="47921"/>
                        </a:moveTo>
                        <a:cubicBezTo>
                          <a:pt x="1491449" y="5553"/>
                          <a:pt x="461635" y="115269"/>
                          <a:pt x="82655" y="255576"/>
                        </a:cubicBezTo>
                        <a:cubicBezTo>
                          <a:pt x="-261707" y="497005"/>
                          <a:pt x="279398" y="902283"/>
                          <a:pt x="898625" y="846595"/>
                        </a:cubicBezTo>
                        <a:cubicBezTo>
                          <a:pt x="1441028" y="871546"/>
                          <a:pt x="3346967" y="649454"/>
                          <a:pt x="3442525" y="479204"/>
                        </a:cubicBezTo>
                        <a:cubicBezTo>
                          <a:pt x="3508149" y="322903"/>
                          <a:pt x="1513750" y="11808"/>
                          <a:pt x="1330606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94EE8-DD3B-6F44-AC29-71326993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749" y="140533"/>
            <a:ext cx="4519359" cy="486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0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D0DA-81EF-3746-B8A4-C6DFE93F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Dr Oz sends his record to Dr West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0D83C-1AAD-FD43-8E8F-F41901A8D3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4850773" cy="2929042"/>
          </a:xfrm>
        </p:spPr>
        <p:txBody>
          <a:bodyPr/>
          <a:lstStyle/>
          <a:p>
            <a:r>
              <a:rPr lang="en-US" dirty="0"/>
              <a:t>Dr West’s EMR validates the resources when they arrive</a:t>
            </a:r>
          </a:p>
          <a:p>
            <a:pPr lvl="1"/>
            <a:r>
              <a:rPr lang="en-US" dirty="0"/>
              <a:t>Dr West’s EMR probably enforces some profiles of Patient/Encounter/ServiceRequest/Condition/</a:t>
            </a:r>
            <a:r>
              <a:rPr lang="en-US" dirty="0" err="1"/>
              <a:t>FamilyMemberHistory</a:t>
            </a:r>
            <a:endParaRPr lang="en-US" dirty="0"/>
          </a:p>
          <a:p>
            <a:r>
              <a:rPr lang="en-US" dirty="0"/>
              <a:t>FHIR $validate</a:t>
            </a:r>
          </a:p>
          <a:p>
            <a:pPr lvl="1"/>
            <a:r>
              <a:rPr lang="en-US" dirty="0"/>
              <a:t>Usually makes lots of calls to </a:t>
            </a:r>
            <a:r>
              <a:rPr lang="en-US" dirty="0" err="1"/>
              <a:t>ValueSet</a:t>
            </a:r>
            <a:r>
              <a:rPr lang="en-US" dirty="0"/>
              <a:t>/$validate-code</a:t>
            </a:r>
          </a:p>
        </p:txBody>
      </p:sp>
      <p:pic>
        <p:nvPicPr>
          <p:cNvPr id="2050" name="Picture 2" descr="The Witch threatening Toto">
            <a:extLst>
              <a:ext uri="{FF2B5EF4-FFF2-40B4-BE49-F238E27FC236}">
                <a16:creationId xmlns:a16="http://schemas.microsoft.com/office/drawing/2014/main" id="{D9C4C934-93E5-2E4C-9F8A-5D4FC48DC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810" y="1133009"/>
            <a:ext cx="2857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23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https://github.com/FHIR/documents/blob/master/presentations/2024-09-Tutorials/Following_the_Yellow_Brick_Code_2024-09-25.pptx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669" y="3709296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66395" y="4456090"/>
            <a:ext cx="447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Acknowledgements: Jim Steel, Dion McMurtrie, Grahame Grieve, Lloyd McKenzie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13200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12DE-D702-CD4C-A6B8-D9B66D3B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condition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A80C2-8965-EF42-B51B-4D7E662E98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US" dirty="0" err="1"/>
              <a:t>ValueSet</a:t>
            </a:r>
            <a:r>
              <a:rPr lang="en-US" dirty="0"/>
              <a:t>/$validate-code?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sct?fhir_vs</a:t>
            </a:r>
            <a:r>
              <a:rPr lang="en-US" dirty="0"/>
              <a:t>=</a:t>
            </a:r>
            <a:r>
              <a:rPr lang="en-US" dirty="0" err="1"/>
              <a:t>refset</a:t>
            </a:r>
            <a:r>
              <a:rPr lang="en-US" dirty="0"/>
              <a:t>/</a:t>
            </a:r>
            <a:r>
              <a:rPr lang="en-AU" dirty="0"/>
              <a:t>32570071000036102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system=http://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code=</a:t>
            </a:r>
            <a:r>
              <a:rPr lang="en-AU" dirty="0"/>
              <a:t>62564004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15F2-9A44-674C-8AE8-8F55C757D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008" y="2571687"/>
            <a:ext cx="46863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7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12DE-D702-CD4C-A6B8-D9B66D3B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condition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A80C2-8965-EF42-B51B-4D7E662E98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US" dirty="0" err="1"/>
              <a:t>ValueSet</a:t>
            </a:r>
            <a:r>
              <a:rPr lang="en-US" dirty="0"/>
              <a:t>/$validate-code?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sct?fhir_vs</a:t>
            </a:r>
            <a:r>
              <a:rPr lang="en-US" dirty="0"/>
              <a:t>=</a:t>
            </a:r>
            <a:r>
              <a:rPr lang="en-US" dirty="0" err="1"/>
              <a:t>refset</a:t>
            </a:r>
            <a:r>
              <a:rPr lang="en-US" dirty="0"/>
              <a:t>/</a:t>
            </a:r>
            <a:r>
              <a:rPr lang="en-AU" dirty="0"/>
              <a:t>32570071000036102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system=http://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code=</a:t>
            </a:r>
            <a:r>
              <a:rPr lang="en-AU" dirty="0"/>
              <a:t> 225448001&amp;</a:t>
            </a:r>
            <a:br>
              <a:rPr lang="en-AU" dirty="0"/>
            </a:br>
            <a:r>
              <a:rPr lang="en-AU" dirty="0"/>
              <a:t>display=Has imaginary friends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45551-071E-1945-B02F-405C6B1D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98" y="2325583"/>
            <a:ext cx="7636892" cy="257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6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5DFE-18C9-1D41-AFA7-9B7391595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6648390" cy="782327"/>
          </a:xfrm>
        </p:spPr>
        <p:txBody>
          <a:bodyPr/>
          <a:lstStyle/>
          <a:p>
            <a:r>
              <a:rPr lang="en-US" dirty="0"/>
              <a:t>Step 4. Dr West completes her record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5B40D-EDFF-8284-E18A-775BB04A47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3048F-1BBE-8142-8853-143C0EB10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086993"/>
            <a:ext cx="4162425" cy="199072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784F1F2-F061-A94E-8D2C-5775073D7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660" y="476716"/>
            <a:ext cx="2059690" cy="427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619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5B7F-5184-2341-8630-C7B417A9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Dr West submits her record to the HIE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763EA-9D94-3544-FCE9-B12DE4296B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07664-E129-9947-8087-4FB56BDDF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966913"/>
            <a:ext cx="77343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53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A484-A534-DF4D-A1E5-3A678642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SNOMED codes to ICD-10</a:t>
            </a:r>
            <a:br>
              <a:rPr lang="en-US" dirty="0"/>
            </a:br>
            <a:r>
              <a:rPr lang="en-US" dirty="0"/>
              <a:t>(using some </a:t>
            </a:r>
            <a:r>
              <a:rPr lang="en-US" dirty="0" err="1"/>
              <a:t>ConceptMap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08E5E-34DF-C94D-BA38-6BE36D443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GET /</a:t>
            </a:r>
            <a:r>
              <a:rPr lang="en-US" dirty="0" err="1"/>
              <a:t>ConceptMap</a:t>
            </a:r>
            <a:r>
              <a:rPr lang="en-US" dirty="0"/>
              <a:t>/$translate?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=http://</a:t>
            </a:r>
            <a:r>
              <a:rPr lang="en-US" dirty="0" err="1"/>
              <a:t>hie.oz</a:t>
            </a:r>
            <a:r>
              <a:rPr lang="en-US" dirty="0"/>
              <a:t>/</a:t>
            </a:r>
            <a:r>
              <a:rPr lang="en-US" dirty="0" err="1"/>
              <a:t>sct</a:t>
            </a:r>
            <a:r>
              <a:rPr lang="en-US" dirty="0"/>
              <a:t>-to-</a:t>
            </a:r>
            <a:r>
              <a:rPr lang="en-US" dirty="0" err="1"/>
              <a:t>icd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target=</a:t>
            </a:r>
            <a:r>
              <a:rPr lang="en-AU" dirty="0"/>
              <a:t>http://hl7.org/</a:t>
            </a:r>
            <a:r>
              <a:rPr lang="en-AU" dirty="0" err="1"/>
              <a:t>fhir</a:t>
            </a:r>
            <a:r>
              <a:rPr lang="en-AU" dirty="0"/>
              <a:t>/</a:t>
            </a:r>
            <a:r>
              <a:rPr lang="en-AU" dirty="0" err="1"/>
              <a:t>sid</a:t>
            </a:r>
            <a:r>
              <a:rPr lang="en-AU" dirty="0"/>
              <a:t>/icd-10/vs&amp;</a:t>
            </a:r>
            <a:br>
              <a:rPr lang="en-AU" dirty="0"/>
            </a:br>
            <a:r>
              <a:rPr lang="en-AU" dirty="0"/>
              <a:t>system=http://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code=62564004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E4280-8743-594C-9517-EC7F7DAF2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476716"/>
            <a:ext cx="4031610" cy="44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0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34EAD-AA8A-1A44-83DA-682CEA98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that unmapped 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13A82-5089-5645-BC7F-3E04606BEB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AU" dirty="0"/>
              <a:t>/</a:t>
            </a:r>
            <a:r>
              <a:rPr lang="en-AU" dirty="0" err="1"/>
              <a:t>CodeSystem</a:t>
            </a:r>
            <a:r>
              <a:rPr lang="en-AU" dirty="0"/>
              <a:t>/$lookup?</a:t>
            </a:r>
            <a:br>
              <a:rPr lang="en-AU" dirty="0"/>
            </a:br>
            <a:r>
              <a:rPr lang="en-AU" dirty="0"/>
              <a:t>system=http://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code=28857002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F6EA3-C11B-EC4C-9874-409A7385B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502" y="196746"/>
            <a:ext cx="4195841" cy="47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30A2-CD31-27D0-97F7-5704E752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6EC24-00D7-AF0D-2C84-20B141C3E2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Another concept map is available that includes the unmapped concept?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0AC8E-AD61-F231-B8F1-DCB6CC8CB5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FE1D6-5C27-FF57-7432-8C7E78FB8E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33573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A484-A534-DF4D-A1E5-3A678642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this inactive SNOMED CT code replaced by?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08E5E-34DF-C94D-BA38-6BE36D443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GET /</a:t>
            </a:r>
            <a:r>
              <a:rPr lang="en-US" dirty="0" err="1"/>
              <a:t>ConceptMap</a:t>
            </a:r>
            <a:r>
              <a:rPr lang="en-US" dirty="0"/>
              <a:t>/$translate?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=</a:t>
            </a:r>
            <a:r>
              <a:rPr lang="en-AU" b="1" dirty="0"/>
              <a:t>http://</a:t>
            </a:r>
            <a:r>
              <a:rPr lang="en-AU" b="1" dirty="0" err="1"/>
              <a:t>snomed.info</a:t>
            </a:r>
            <a:r>
              <a:rPr lang="en-AU" b="1" dirty="0"/>
              <a:t>/</a:t>
            </a:r>
            <a:r>
              <a:rPr lang="en-AU" b="1" dirty="0" err="1"/>
              <a:t>sct?fhir_cm</a:t>
            </a:r>
            <a:r>
              <a:rPr lang="en-AU" b="1" dirty="0"/>
              <a:t>=900000000000523009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target=</a:t>
            </a:r>
            <a:r>
              <a:rPr lang="en-AU" dirty="0"/>
              <a:t>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sct?fhir_vs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system=http://</a:t>
            </a:r>
            <a:r>
              <a:rPr lang="en-AU" dirty="0" err="1"/>
              <a:t>snomed.info</a:t>
            </a:r>
            <a:r>
              <a:rPr lang="en-AU" dirty="0"/>
              <a:t>/</a:t>
            </a:r>
            <a:r>
              <a:rPr lang="en-AU" dirty="0" err="1"/>
              <a:t>sct</a:t>
            </a: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code=28857002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78FCD-9AD2-4D41-9339-A7934CB97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886" y="782815"/>
            <a:ext cx="6431075" cy="370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3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AA4F-0CBE-664D-92C5-6A3B49CF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6. Glinda </a:t>
            </a:r>
            <a:r>
              <a:rPr lang="en-US" dirty="0" err="1"/>
              <a:t>Goodwitch</a:t>
            </a:r>
            <a:br>
              <a:rPr lang="en-US" dirty="0"/>
            </a:br>
            <a:r>
              <a:rPr lang="en-US" dirty="0"/>
              <a:t>is doing some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0212E-A8DF-6F41-AF5F-47937DD37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5775805" cy="292904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She wants to find what treatment paths are being used for patients with mental health conditions</a:t>
            </a:r>
          </a:p>
          <a:p>
            <a:r>
              <a:rPr lang="en-US" dirty="0"/>
              <a:t>She starts with all SCT Mental Illnesses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snomed.info</a:t>
            </a:r>
            <a:r>
              <a:rPr lang="en-US" dirty="0"/>
              <a:t>/</a:t>
            </a:r>
            <a:r>
              <a:rPr lang="en-US" dirty="0" err="1"/>
              <a:t>sct?fhir_vs</a:t>
            </a:r>
            <a:r>
              <a:rPr lang="en-US" dirty="0"/>
              <a:t>=isa/</a:t>
            </a:r>
            <a:r>
              <a:rPr lang="en-AU" dirty="0"/>
              <a:t>74732009</a:t>
            </a:r>
            <a:endParaRPr lang="en-US" dirty="0"/>
          </a:p>
        </p:txBody>
      </p:sp>
      <p:pic>
        <p:nvPicPr>
          <p:cNvPr id="1026" name="Picture 2" descr="You must give me the Golden Cap.">
            <a:extLst>
              <a:ext uri="{FF2B5EF4-FFF2-40B4-BE49-F238E27FC236}">
                <a16:creationId xmlns:a16="http://schemas.microsoft.com/office/drawing/2014/main" id="{723EDDE2-5993-2D4C-91AF-D6B127F06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080" y="822960"/>
            <a:ext cx="2759362" cy="389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714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CCA425-1D4B-7217-5E20-D6EDD91A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7. Glinda refines her cohort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846DC-C8FD-8C4D-A023-AAABA1B72F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9619" y="1527048"/>
            <a:ext cx="4983626" cy="2929042"/>
          </a:xfrm>
        </p:spPr>
        <p:txBody>
          <a:bodyPr/>
          <a:lstStyle/>
          <a:p>
            <a:r>
              <a:rPr lang="en-AU" dirty="0"/>
              <a:t>She’s finding too many drunken munchkins</a:t>
            </a:r>
          </a:p>
          <a:p>
            <a:r>
              <a:rPr lang="en-AU" dirty="0"/>
              <a:t>She’s also not interested in intellectual disabilities</a:t>
            </a:r>
            <a:br>
              <a:rPr lang="en-AU" dirty="0"/>
            </a:br>
            <a:r>
              <a:rPr lang="en-AU" dirty="0"/>
              <a:t>for this study, so …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Glinda makes her own </a:t>
            </a:r>
            <a:r>
              <a:rPr lang="en-AU" dirty="0" err="1"/>
              <a:t>ValueSet</a:t>
            </a:r>
            <a:r>
              <a:rPr lang="en-AU" dirty="0"/>
              <a:t>!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3B374-97C6-EFFD-6A1F-1FA976F5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47864"/>
            <a:ext cx="3148220" cy="335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91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255444"/>
            <a:ext cx="8228883" cy="2929042"/>
          </a:xfrm>
        </p:spPr>
        <p:txBody>
          <a:bodyPr/>
          <a:lstStyle/>
          <a:p>
            <a:r>
              <a:rPr lang="en-US" sz="2250" b="1" dirty="0"/>
              <a:t>Name:</a:t>
            </a:r>
            <a:r>
              <a:rPr lang="en-US" sz="2250" dirty="0"/>
              <a:t> Rob Hausam MD</a:t>
            </a:r>
          </a:p>
          <a:p>
            <a:r>
              <a:rPr lang="en-US" sz="2250" b="1" dirty="0"/>
              <a:t>Company:</a:t>
            </a:r>
            <a:r>
              <a:rPr lang="en-US" sz="2250" dirty="0"/>
              <a:t> Hausam Consulting LLC</a:t>
            </a:r>
          </a:p>
          <a:p>
            <a:r>
              <a:rPr lang="en-US" sz="2250" b="1" dirty="0"/>
              <a:t>Background:</a:t>
            </a:r>
          </a:p>
          <a:p>
            <a:pPr lvl="1"/>
            <a:r>
              <a:rPr lang="en-US" noProof="0" dirty="0"/>
              <a:t>Co-chair of Orders and Observations (OO) WG</a:t>
            </a:r>
          </a:p>
          <a:p>
            <a:pPr lvl="1"/>
            <a:r>
              <a:rPr lang="en-US" noProof="0" dirty="0"/>
              <a:t>Former Co-chair of Terminology Infrastructure (TI) WG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/>
              <a:t>volved in HL7 and terminology standards/development and modeling for </a:t>
            </a:r>
            <a:r>
              <a:rPr lang="en-US" dirty="0"/>
              <a:t>24</a:t>
            </a:r>
            <a:r>
              <a:rPr lang="en-US" noProof="0" dirty="0"/>
              <a:t>+ years</a:t>
            </a:r>
          </a:p>
          <a:p>
            <a:pPr lvl="1"/>
            <a:r>
              <a:rPr lang="en-US" dirty="0"/>
              <a:t>SNOMED on FHIR project co-lead</a:t>
            </a:r>
            <a:br>
              <a:rPr lang="en-US" dirty="0"/>
            </a:br>
            <a:r>
              <a:rPr lang="en-US" sz="1600" dirty="0"/>
              <a:t>(joint project of HL7 and SNOMED International)</a:t>
            </a:r>
            <a:endParaRPr lang="en-US" sz="16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8C851B3-F58C-80CE-F1A1-6FB786974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071" y="405240"/>
            <a:ext cx="1697513" cy="19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4964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F093-1A30-3A49-ADEC-EADE0F1E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</a:t>
            </a:r>
            <a:r>
              <a:rPr lang="en-US" dirty="0" err="1"/>
              <a:t>ValueSet</a:t>
            </a:r>
            <a:r>
              <a:rPr lang="en-US" dirty="0"/>
              <a:t> compose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D7435-E894-0346-86B9-FD724F33CA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988306"/>
            <a:ext cx="8228883" cy="2929042"/>
          </a:xfrm>
        </p:spPr>
        <p:txBody>
          <a:bodyPr/>
          <a:lstStyle/>
          <a:p>
            <a:r>
              <a:rPr lang="en-US" sz="1600" dirty="0"/>
              <a:t>We have 4 “building blocks” criteria</a:t>
            </a:r>
          </a:p>
          <a:p>
            <a:pPr lvl="1"/>
            <a:r>
              <a:rPr lang="en-US" sz="1400" dirty="0"/>
              <a:t>a whole code system</a:t>
            </a:r>
          </a:p>
          <a:p>
            <a:pPr lvl="1"/>
            <a:r>
              <a:rPr lang="en-US" sz="1400" dirty="0"/>
              <a:t>members of another </a:t>
            </a:r>
            <a:r>
              <a:rPr lang="en-US" sz="1400" dirty="0" err="1"/>
              <a:t>ValueSet</a:t>
            </a:r>
            <a:endParaRPr lang="en-US" sz="1400" dirty="0"/>
          </a:p>
          <a:p>
            <a:pPr lvl="1"/>
            <a:r>
              <a:rPr lang="en-US" sz="1400" dirty="0"/>
              <a:t>specific codes from a code system</a:t>
            </a:r>
          </a:p>
          <a:p>
            <a:pPr lvl="1"/>
            <a:r>
              <a:rPr lang="en-US" sz="1400" dirty="0"/>
              <a:t>a filter (property, op, value)</a:t>
            </a:r>
          </a:p>
          <a:p>
            <a:r>
              <a:rPr lang="en-US" sz="1600" dirty="0"/>
              <a:t>Multiple criteria in the same include/exclude</a:t>
            </a:r>
          </a:p>
          <a:p>
            <a:pPr lvl="1"/>
            <a:r>
              <a:rPr lang="en-US" sz="1400" dirty="0"/>
              <a:t>AND/intersection</a:t>
            </a:r>
          </a:p>
          <a:p>
            <a:pPr lvl="1"/>
            <a:r>
              <a:rPr lang="en-US" sz="1400" dirty="0"/>
              <a:t>E.g. Only members of an included </a:t>
            </a:r>
            <a:r>
              <a:rPr lang="en-US" sz="1400" dirty="0" err="1"/>
              <a:t>ValueSet</a:t>
            </a:r>
            <a:r>
              <a:rPr lang="en-US" sz="1400" dirty="0"/>
              <a:t> that satisfy a filter</a:t>
            </a:r>
          </a:p>
          <a:p>
            <a:r>
              <a:rPr lang="en-US" sz="1600" dirty="0"/>
              <a:t>Multiple separate include/excludes</a:t>
            </a:r>
          </a:p>
          <a:p>
            <a:pPr lvl="1"/>
            <a:r>
              <a:rPr lang="en-US" sz="1400" dirty="0"/>
              <a:t>OR/union</a:t>
            </a:r>
          </a:p>
          <a:p>
            <a:pPr lvl="1"/>
            <a:r>
              <a:rPr lang="en-US" sz="1400" dirty="0"/>
              <a:t>E.g. members of an included </a:t>
            </a:r>
            <a:r>
              <a:rPr lang="en-US" sz="1400" dirty="0" err="1"/>
              <a:t>ValueSet</a:t>
            </a:r>
            <a:r>
              <a:rPr lang="en-US" sz="1400" dirty="0"/>
              <a:t> as well as codes that satisfy a filter</a:t>
            </a:r>
          </a:p>
          <a:p>
            <a:r>
              <a:rPr lang="en-US" sz="1600" dirty="0"/>
              <a:t>All includes are processed before excludes</a:t>
            </a:r>
          </a:p>
        </p:txBody>
      </p:sp>
    </p:spTree>
    <p:extLst>
      <p:ext uri="{BB962C8B-B14F-4D97-AF65-F5344CB8AC3E}">
        <p14:creationId xmlns:p14="http://schemas.microsoft.com/office/powerpoint/2010/main" val="3827101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417549-20EA-F8C7-969E-7D432DDD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A119C5-B17E-B592-A2F5-A91F10EA16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A1FBF-FD81-0B4F-90B1-69FD07B0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44" y="508048"/>
            <a:ext cx="5833910" cy="419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05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30A2-CD31-27D0-97F7-5704E752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6EC24-00D7-AF0D-2C84-20B141C3E2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would like to rapidly create and test new (refined) value set(s)?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0AC8E-AD61-F231-B8F1-DCB6CC8CB5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FE1D6-5C27-FF57-7432-8C7E78FB8E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058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30A2-CD31-27D0-97F7-5704E752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6EC24-00D7-AF0D-2C84-20B141C3E2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need to add translations in a different </a:t>
            </a:r>
            <a:r>
              <a:rPr lang="en-US" dirty="0" err="1"/>
              <a:t>langauge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0AC8E-AD61-F231-B8F1-DCB6CC8CB5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FE1D6-5C27-FF57-7432-8C7E78FB8E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0222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C2CB-AB00-BB41-AB12-5F8536E6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Glinda’s FHIR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9334A-E98E-214C-8910-4F9EC64432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/Patient?_</a:t>
            </a:r>
            <a:r>
              <a:rPr lang="en-US" sz="2000" dirty="0" err="1"/>
              <a:t>has:Condition:subject:code:below</a:t>
            </a:r>
            <a:r>
              <a:rPr lang="en-US" sz="2000" dirty="0"/>
              <a:t>=</a:t>
            </a:r>
            <a:r>
              <a:rPr lang="en-AU" sz="2000" dirty="0"/>
              <a:t>74732009</a:t>
            </a:r>
          </a:p>
          <a:p>
            <a:pPr lvl="1"/>
            <a:r>
              <a:rPr lang="en-AU" sz="1800" dirty="0"/>
              <a:t>Maybe Glinda’s server is using $closure to keep a local cache of subsumption relationships among the codes it knows about.</a:t>
            </a:r>
          </a:p>
          <a:p>
            <a:pPr lvl="1"/>
            <a:r>
              <a:rPr lang="en-AU" sz="1800" dirty="0"/>
              <a:t>Maybe Glinda’s server has some virtualized tables that sync with the terminology server periodically</a:t>
            </a:r>
          </a:p>
          <a:p>
            <a:r>
              <a:rPr lang="en-US" sz="2000" dirty="0"/>
              <a:t>/Patient?_</a:t>
            </a:r>
            <a:r>
              <a:rPr lang="en-US" sz="2000" dirty="0" err="1"/>
              <a:t>has:Condition:subject:code:in</a:t>
            </a:r>
            <a:r>
              <a:rPr lang="en-US" sz="2000" dirty="0"/>
              <a:t>=</a:t>
            </a:r>
            <a:r>
              <a:rPr lang="en-AU" sz="2000" dirty="0"/>
              <a:t>http://</a:t>
            </a:r>
            <a:r>
              <a:rPr lang="en-AU" sz="2000" dirty="0" err="1"/>
              <a:t>hie.oz</a:t>
            </a:r>
            <a:r>
              <a:rPr lang="en-AU" sz="2000" dirty="0"/>
              <a:t>/mental-health</a:t>
            </a:r>
          </a:p>
          <a:p>
            <a:pPr lvl="1"/>
            <a:r>
              <a:rPr lang="en-AU" sz="1800" dirty="0"/>
              <a:t>Unfortunately there is no $closure equivalent for </a:t>
            </a:r>
            <a:r>
              <a:rPr lang="en-AU" sz="1800" dirty="0" err="1"/>
              <a:t>ValueSet</a:t>
            </a:r>
            <a:r>
              <a:rPr lang="en-AU" sz="1800" dirty="0"/>
              <a:t> membership</a:t>
            </a:r>
          </a:p>
          <a:p>
            <a:pPr lvl="1"/>
            <a:r>
              <a:rPr lang="en-AU" sz="1800" dirty="0"/>
              <a:t>If the server is limited to only known </a:t>
            </a:r>
            <a:r>
              <a:rPr lang="en-AU" sz="1800" dirty="0" err="1"/>
              <a:t>ValueSet</a:t>
            </a:r>
            <a:r>
              <a:rPr lang="en-AU" sz="1800" dirty="0"/>
              <a:t> </a:t>
            </a:r>
            <a:r>
              <a:rPr lang="en-AU" sz="1800" dirty="0" err="1"/>
              <a:t>urls</a:t>
            </a:r>
            <a:r>
              <a:rPr lang="en-AU" sz="1800" dirty="0"/>
              <a:t>, then maybe it maintains a cache. Otherwise, maybe it just asks the server (e.g. for the intersection of the </a:t>
            </a:r>
            <a:r>
              <a:rPr lang="en-AU" sz="1800" dirty="0" err="1"/>
              <a:t>ValueSet</a:t>
            </a:r>
            <a:r>
              <a:rPr lang="en-AU" sz="1800" dirty="0"/>
              <a:t> and the server’s known Condition codes)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340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A6AC-890B-1944-A149-9713A8BE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$closure (1/3)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CBDF47-EBE4-5CFD-5D23-31DB18C3A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B91D1-3B98-5849-BCB2-182E39AF4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497927"/>
            <a:ext cx="2905125" cy="1571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F09A-F842-AA46-8ED7-1B984104D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224" y="1510730"/>
            <a:ext cx="29051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3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3097-0CBA-1E40-B3F6-D9528D47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$closure (2/3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CF66FD-FE72-94C0-D190-C0E5CBC838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BE680-B632-A946-87B4-8361DE18E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476716"/>
            <a:ext cx="3147314" cy="4412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2F6D8-0CC9-9D42-914C-84C1D75BC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49" y="1447864"/>
            <a:ext cx="29337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21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C5B2D-973D-2A40-8C4F-47439FEF7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$closure (3/3)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DC052B-C043-513E-6817-1939FB9F13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E5147-FD42-EA4C-8A05-66EB8DAF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447864"/>
            <a:ext cx="3067050" cy="2733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C665A3-F564-B34D-BF90-119387D20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489" y="782815"/>
            <a:ext cx="4587861" cy="349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88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3CFB-E3B3-314E-B573-C45E7F85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Glinda finds Dorothy!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D68CF-B4A4-B96A-C63E-EE12C4E1B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0E5CD-FDCA-D446-A139-47129EE1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76" y="1615275"/>
            <a:ext cx="8312046" cy="2934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4A0079-3E1B-354B-8CD7-A1D1C02E0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064" y="157217"/>
            <a:ext cx="6295870" cy="48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7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23127A-83F0-5040-BC77-0E176139E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084" y="1021676"/>
            <a:ext cx="2733831" cy="364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18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10A8-6295-503D-51AC-BCAD796F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credit is really due here…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03E43-B053-41B4-D83F-441F9B3212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E5762-AC89-F236-471F-6DE57082CE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9481D84-A70B-5B4B-C33E-CDF89877699C}"/>
              </a:ext>
            </a:extLst>
          </p:cNvPr>
          <p:cNvSpPr txBox="1">
            <a:spLocks/>
          </p:cNvSpPr>
          <p:nvPr/>
        </p:nvSpPr>
        <p:spPr>
          <a:xfrm>
            <a:off x="613648" y="1527047"/>
            <a:ext cx="3879312" cy="25192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Jim Steel</a:t>
            </a:r>
          </a:p>
          <a:p>
            <a:r>
              <a:rPr lang="en-US" sz="2000" dirty="0"/>
              <a:t>Senior Software Engineer, Health Data &amp; FHIR</a:t>
            </a:r>
            <a:br>
              <a:rPr lang="en-US" sz="2000" dirty="0"/>
            </a:br>
            <a:r>
              <a:rPr lang="en-US" sz="2000" dirty="0"/>
              <a:t>CSIRO Australian e-Health Research Centre</a:t>
            </a:r>
          </a:p>
          <a:p>
            <a:r>
              <a:rPr lang="en-US" sz="2000" dirty="0"/>
              <a:t>Software Engineer on </a:t>
            </a:r>
            <a:r>
              <a:rPr lang="en-US" sz="2000" dirty="0" err="1"/>
              <a:t>Ontoserver</a:t>
            </a:r>
            <a:endParaRPr lang="en-US" sz="20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C5FD7EC-1D8B-441F-CF04-835FD8EBFD01}"/>
              </a:ext>
            </a:extLst>
          </p:cNvPr>
          <p:cNvSpPr txBox="1">
            <a:spLocks/>
          </p:cNvSpPr>
          <p:nvPr/>
        </p:nvSpPr>
        <p:spPr>
          <a:xfrm>
            <a:off x="4813123" y="1527047"/>
            <a:ext cx="3878748" cy="25192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Dion McMurtrie</a:t>
            </a:r>
          </a:p>
          <a:p>
            <a:r>
              <a:rPr lang="en-US" sz="2000" dirty="0"/>
              <a:t>Team Lead, FHIR and Terminology Tooling</a:t>
            </a:r>
          </a:p>
          <a:p>
            <a:r>
              <a:rPr lang="en-US" sz="2000" dirty="0"/>
              <a:t>CSIRO Australian e-Health Research Centre</a:t>
            </a:r>
          </a:p>
        </p:txBody>
      </p:sp>
      <p:pic>
        <p:nvPicPr>
          <p:cNvPr id="8" name="Picture 7" descr="A picture containing person, human face, smile, chin&#10;&#10;Description automatically generated">
            <a:extLst>
              <a:ext uri="{FF2B5EF4-FFF2-40B4-BE49-F238E27FC236}">
                <a16:creationId xmlns:a16="http://schemas.microsoft.com/office/drawing/2014/main" id="{266EB9E0-BDC5-C3A2-CD48-1C43BAE8C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088" y="3657600"/>
            <a:ext cx="1060704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140B23-A0C9-C747-E19C-25B0FECD3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94" y="3657930"/>
            <a:ext cx="82296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51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5E16-F46B-477A-8F1C-620C66AB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38292F-EE81-4CEF-BAEC-08F7098DD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Some of the terminology operations in the FHIR and what they do</a:t>
            </a:r>
          </a:p>
          <a:p>
            <a:pPr lvl="1"/>
            <a:r>
              <a:rPr lang="en-US" sz="1800" dirty="0"/>
              <a:t>$expand</a:t>
            </a:r>
          </a:p>
          <a:p>
            <a:pPr lvl="2"/>
            <a:r>
              <a:rPr lang="en-US" sz="1600" dirty="0"/>
              <a:t>List all the codes in a </a:t>
            </a:r>
            <a:r>
              <a:rPr lang="en-US" sz="1600" dirty="0" err="1"/>
              <a:t>ValueSet</a:t>
            </a:r>
            <a:r>
              <a:rPr lang="en-US" sz="1600" dirty="0"/>
              <a:t>, or search for a code in a </a:t>
            </a:r>
            <a:r>
              <a:rPr lang="en-US" sz="1600" dirty="0" err="1"/>
              <a:t>ValueSet</a:t>
            </a:r>
            <a:endParaRPr lang="en-US" sz="1600" dirty="0"/>
          </a:p>
          <a:p>
            <a:pPr lvl="1"/>
            <a:r>
              <a:rPr lang="en-US" sz="1800" dirty="0"/>
              <a:t>$validate-code</a:t>
            </a:r>
          </a:p>
          <a:p>
            <a:pPr lvl="2"/>
            <a:r>
              <a:rPr lang="en-US" sz="1600" dirty="0"/>
              <a:t>Test whether a code is in a </a:t>
            </a:r>
            <a:r>
              <a:rPr lang="en-US" sz="1600" dirty="0" err="1"/>
              <a:t>ValueSet</a:t>
            </a:r>
            <a:r>
              <a:rPr lang="en-US" sz="1600" dirty="0"/>
              <a:t>, and test whether its display text is correct</a:t>
            </a:r>
          </a:p>
          <a:p>
            <a:pPr lvl="1"/>
            <a:r>
              <a:rPr lang="en-US" sz="1800" dirty="0"/>
              <a:t>$translate</a:t>
            </a:r>
            <a:endParaRPr lang="en-US" sz="1600" dirty="0"/>
          </a:p>
          <a:p>
            <a:pPr lvl="2"/>
            <a:r>
              <a:rPr lang="en-US" sz="1600" dirty="0"/>
              <a:t>Use a </a:t>
            </a:r>
            <a:r>
              <a:rPr lang="en-US" sz="1600" dirty="0" err="1"/>
              <a:t>ConceptMap</a:t>
            </a:r>
            <a:r>
              <a:rPr lang="en-US" sz="1600" dirty="0"/>
              <a:t> to find what a code maps to</a:t>
            </a:r>
          </a:p>
          <a:p>
            <a:pPr lvl="1"/>
            <a:r>
              <a:rPr lang="en-US" sz="1800" dirty="0"/>
              <a:t>$lookup</a:t>
            </a:r>
          </a:p>
          <a:p>
            <a:pPr lvl="2"/>
            <a:r>
              <a:rPr lang="en-US" sz="1600" dirty="0"/>
              <a:t>Find details about a code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4015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5E16-F46B-477A-8F1C-620C66AB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38292F-EE81-4CEF-BAEC-08F7098DD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A quick example of making your own </a:t>
            </a:r>
            <a:r>
              <a:rPr lang="en-US" sz="2000" dirty="0" err="1"/>
              <a:t>ValueSet</a:t>
            </a:r>
            <a:endParaRPr lang="en-US" sz="2000" dirty="0"/>
          </a:p>
          <a:p>
            <a:r>
              <a:rPr lang="en-US" sz="2000" dirty="0"/>
              <a:t>Some hopes for integration of FHIR and terminology servers!</a:t>
            </a:r>
          </a:p>
          <a:p>
            <a:r>
              <a:rPr lang="en-US" sz="2000" dirty="0"/>
              <a:t>And some additional topics …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5425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8F13-8EA9-8F93-9A82-7BD2C588F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More on </a:t>
            </a:r>
            <a:r>
              <a:rPr lang="en-US" dirty="0" err="1">
                <a:cs typeface="Arial" panose="020B0604020202020204" pitchFamily="34" charset="0"/>
              </a:rPr>
              <a:t>conceptmaps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07FB39-1463-1BD9-09CC-31ECCF2E9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F70A0-8135-E4B1-B050-16AEC2903A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93169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ConceptMaps</a:t>
            </a:r>
            <a:r>
              <a:rPr lang="en-US" dirty="0"/>
              <a:t>, context is everything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146574-4F8F-6A0F-3B26-AFDF90F6C99E}"/>
              </a:ext>
            </a:extLst>
          </p:cNvPr>
          <p:cNvSpPr/>
          <p:nvPr/>
        </p:nvSpPr>
        <p:spPr>
          <a:xfrm>
            <a:off x="4059576" y="1412573"/>
            <a:ext cx="1154684" cy="213645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b="1" dirty="0"/>
              <a:t>Concept Map</a:t>
            </a:r>
          </a:p>
          <a:p>
            <a:pPr algn="ctr"/>
            <a:r>
              <a:rPr lang="en-AU" sz="1050" dirty="0"/>
              <a:t>A (one way) mapping from a set of concepts to one or more other concepts</a:t>
            </a:r>
          </a:p>
          <a:p>
            <a:endParaRPr lang="en-AU" sz="105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2DEFC18-1416-19B3-FF73-1D6BF0BA5594}"/>
              </a:ext>
            </a:extLst>
          </p:cNvPr>
          <p:cNvGraphicFramePr>
            <a:graphicFrameLocks noGrp="1"/>
          </p:cNvGraphicFramePr>
          <p:nvPr/>
        </p:nvGraphicFramePr>
        <p:xfrm>
          <a:off x="4137099" y="2581625"/>
          <a:ext cx="1001007" cy="8247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3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/>
                        <a:t>rel</a:t>
                      </a:r>
                      <a:endParaRPr lang="en-US" sz="9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tgt</a:t>
                      </a:r>
                      <a:endParaRPr lang="en-US" sz="9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7C99B0-839D-C2AB-5442-35F240891B63}"/>
              </a:ext>
            </a:extLst>
          </p:cNvPr>
          <p:cNvSpPr/>
          <p:nvPr/>
        </p:nvSpPr>
        <p:spPr>
          <a:xfrm>
            <a:off x="7347664" y="2722137"/>
            <a:ext cx="1480234" cy="1937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1200" b="1" dirty="0"/>
              <a:t>Code System</a:t>
            </a:r>
          </a:p>
          <a:p>
            <a:pPr algn="l"/>
            <a:r>
              <a:rPr lang="en-AU" sz="1050" dirty="0"/>
              <a:t>A set of concepts with a coherent meaning</a:t>
            </a:r>
          </a:p>
          <a:p>
            <a:pPr algn="l"/>
            <a:endParaRPr lang="en-AU" sz="1050" dirty="0"/>
          </a:p>
          <a:p>
            <a:pPr algn="l"/>
            <a:r>
              <a:rPr lang="en-AU" sz="1050" dirty="0" err="1"/>
              <a:t>url</a:t>
            </a:r>
            <a:r>
              <a:rPr lang="en-AU" sz="1050" dirty="0"/>
              <a:t>, version, name, …</a:t>
            </a:r>
          </a:p>
          <a:p>
            <a:pPr algn="l"/>
            <a:r>
              <a:rPr lang="en-AU" sz="1050" dirty="0"/>
              <a:t>Filters, Properties</a:t>
            </a:r>
          </a:p>
          <a:p>
            <a:pPr algn="l"/>
            <a:r>
              <a:rPr lang="en-AU" sz="1050" dirty="0"/>
              <a:t>Concepts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Code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Display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Definition</a:t>
            </a:r>
            <a:endParaRPr lang="en-AU" sz="9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A8A3D5-DDD7-AD4C-54F7-628F8F32A29A}"/>
              </a:ext>
            </a:extLst>
          </p:cNvPr>
          <p:cNvGrpSpPr/>
          <p:nvPr/>
        </p:nvGrpSpPr>
        <p:grpSpPr>
          <a:xfrm>
            <a:off x="6791198" y="2381890"/>
            <a:ext cx="627095" cy="543404"/>
            <a:chOff x="8095542" y="3248319"/>
            <a:chExt cx="908052" cy="66513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73496BC-830D-EE23-828F-87DFA6B8F754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C0709C-9EE0-7BD5-6347-6BF52A363140}"/>
                </a:ext>
              </a:extLst>
            </p:cNvPr>
            <p:cNvSpPr txBox="1"/>
            <p:nvPr/>
          </p:nvSpPr>
          <p:spPr>
            <a:xfrm rot="1041817">
              <a:off x="8095542" y="3248319"/>
              <a:ext cx="908052" cy="508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Selects</a:t>
              </a:r>
            </a:p>
            <a:p>
              <a:r>
                <a:rPr lang="en-AU" sz="1050" dirty="0"/>
                <a:t>from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94F9339-EE30-D832-5238-17C01D463C72}"/>
              </a:ext>
            </a:extLst>
          </p:cNvPr>
          <p:cNvSpPr/>
          <p:nvPr/>
        </p:nvSpPr>
        <p:spPr>
          <a:xfrm>
            <a:off x="5776463" y="2160202"/>
            <a:ext cx="1060516" cy="13888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Value Set</a:t>
            </a:r>
          </a:p>
          <a:p>
            <a:pPr algn="ctr"/>
            <a:r>
              <a:rPr lang="en-AU" sz="1050" dirty="0"/>
              <a:t>A selection of a set of codes for use in a particular context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815B46-388F-0932-89CC-459273F453BF}"/>
              </a:ext>
            </a:extLst>
          </p:cNvPr>
          <p:cNvSpPr txBox="1"/>
          <p:nvPr/>
        </p:nvSpPr>
        <p:spPr>
          <a:xfrm>
            <a:off x="8652811" y="2551675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885AE6-9EE7-FD66-3913-39D561E5930E}"/>
              </a:ext>
            </a:extLst>
          </p:cNvPr>
          <p:cNvGrpSpPr/>
          <p:nvPr/>
        </p:nvGrpSpPr>
        <p:grpSpPr>
          <a:xfrm>
            <a:off x="5242381" y="1890032"/>
            <a:ext cx="574740" cy="462613"/>
            <a:chOff x="8133055" y="3347207"/>
            <a:chExt cx="832242" cy="566243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1C4E15D-281C-D156-8A42-4596BA2B0E37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2C372F-002A-B4CC-1B23-6AEAE4D5A3A0}"/>
                </a:ext>
              </a:extLst>
            </p:cNvPr>
            <p:cNvSpPr txBox="1"/>
            <p:nvPr/>
          </p:nvSpPr>
          <p:spPr>
            <a:xfrm rot="1041817">
              <a:off x="8133843" y="3347207"/>
              <a:ext cx="831454" cy="310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Target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74F26AB-2F8A-9036-DBB5-693EDC05A9F5}"/>
              </a:ext>
            </a:extLst>
          </p:cNvPr>
          <p:cNvSpPr txBox="1"/>
          <p:nvPr/>
        </p:nvSpPr>
        <p:spPr>
          <a:xfrm>
            <a:off x="6691833" y="1953986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BEBB717-C80E-F73E-777C-8F8694C5FBCE}"/>
              </a:ext>
            </a:extLst>
          </p:cNvPr>
          <p:cNvSpPr/>
          <p:nvPr/>
        </p:nvSpPr>
        <p:spPr>
          <a:xfrm>
            <a:off x="466079" y="2620430"/>
            <a:ext cx="1480234" cy="1937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1200" b="1" dirty="0"/>
              <a:t>Code System</a:t>
            </a:r>
          </a:p>
          <a:p>
            <a:pPr algn="l"/>
            <a:r>
              <a:rPr lang="en-AU" sz="1050" dirty="0"/>
              <a:t>A set of concepts with a coherent meaning</a:t>
            </a:r>
          </a:p>
          <a:p>
            <a:pPr algn="l"/>
            <a:endParaRPr lang="en-AU" sz="1050" dirty="0"/>
          </a:p>
          <a:p>
            <a:pPr algn="l"/>
            <a:r>
              <a:rPr lang="en-AU" sz="1050" dirty="0" err="1"/>
              <a:t>url</a:t>
            </a:r>
            <a:r>
              <a:rPr lang="en-AU" sz="1050" dirty="0"/>
              <a:t>, version, name, …</a:t>
            </a:r>
          </a:p>
          <a:p>
            <a:pPr algn="l"/>
            <a:r>
              <a:rPr lang="en-AU" sz="1050" dirty="0"/>
              <a:t>Filters, Properties</a:t>
            </a:r>
          </a:p>
          <a:p>
            <a:pPr algn="l"/>
            <a:r>
              <a:rPr lang="en-AU" sz="1050" dirty="0"/>
              <a:t>Concepts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Code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Display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Definition</a:t>
            </a:r>
            <a:endParaRPr lang="en-AU" sz="9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68397B-AC30-869F-B704-E07E765FDC60}"/>
              </a:ext>
            </a:extLst>
          </p:cNvPr>
          <p:cNvGrpSpPr/>
          <p:nvPr/>
        </p:nvGrpSpPr>
        <p:grpSpPr>
          <a:xfrm>
            <a:off x="1920410" y="2325812"/>
            <a:ext cx="627095" cy="543404"/>
            <a:chOff x="8095542" y="3248319"/>
            <a:chExt cx="908052" cy="665131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B17009D-1F76-347D-97CA-349FC4C33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E5AE2B-CCE5-230C-AB83-FC1DDDC32022}"/>
                </a:ext>
              </a:extLst>
            </p:cNvPr>
            <p:cNvSpPr txBox="1"/>
            <p:nvPr/>
          </p:nvSpPr>
          <p:spPr>
            <a:xfrm rot="20330733">
              <a:off x="8095542" y="3248319"/>
              <a:ext cx="908052" cy="508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Selects</a:t>
              </a:r>
            </a:p>
            <a:p>
              <a:r>
                <a:rPr lang="en-AU" sz="1050" dirty="0"/>
                <a:t>from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7B0E225-6B9D-EFD1-2F2D-E37A85BBD32F}"/>
              </a:ext>
            </a:extLst>
          </p:cNvPr>
          <p:cNvSpPr/>
          <p:nvPr/>
        </p:nvSpPr>
        <p:spPr>
          <a:xfrm>
            <a:off x="2465828" y="2174798"/>
            <a:ext cx="1060516" cy="13888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Value Set</a:t>
            </a:r>
          </a:p>
          <a:p>
            <a:pPr algn="ctr"/>
            <a:r>
              <a:rPr lang="en-AU" sz="1050" dirty="0"/>
              <a:t>A selection of a set of codes for use in a particular context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86DBFD-EEB6-2068-DEE4-A5D1AAF41810}"/>
              </a:ext>
            </a:extLst>
          </p:cNvPr>
          <p:cNvSpPr txBox="1"/>
          <p:nvPr/>
        </p:nvSpPr>
        <p:spPr>
          <a:xfrm>
            <a:off x="292814" y="2447305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5CB2434-9F28-BDFC-8B14-FDFEA5730CE7}"/>
              </a:ext>
            </a:extLst>
          </p:cNvPr>
          <p:cNvGrpSpPr/>
          <p:nvPr/>
        </p:nvGrpSpPr>
        <p:grpSpPr>
          <a:xfrm flipH="1">
            <a:off x="3446301" y="1917018"/>
            <a:ext cx="612668" cy="462613"/>
            <a:chOff x="8105987" y="3347207"/>
            <a:chExt cx="887163" cy="5662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B15B1CB-AAEA-AF76-7C3A-5D22933C214D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1CAAF9-7171-D7CB-6D0C-C976A80DA07B}"/>
                </a:ext>
              </a:extLst>
            </p:cNvPr>
            <p:cNvSpPr txBox="1"/>
            <p:nvPr/>
          </p:nvSpPr>
          <p:spPr>
            <a:xfrm rot="1041817">
              <a:off x="8105987" y="3347207"/>
              <a:ext cx="887163" cy="310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Source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98D828D-97AC-F979-296D-140CEEF60E82}"/>
              </a:ext>
            </a:extLst>
          </p:cNvPr>
          <p:cNvSpPr txBox="1"/>
          <p:nvPr/>
        </p:nvSpPr>
        <p:spPr>
          <a:xfrm>
            <a:off x="2306425" y="2012951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</p:spTree>
    <p:extLst>
      <p:ext uri="{BB962C8B-B14F-4D97-AF65-F5344CB8AC3E}">
        <p14:creationId xmlns:p14="http://schemas.microsoft.com/office/powerpoint/2010/main" val="3969713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But…what if I just want to tweak a big map?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You can copy and alter the map…but maintaining it?</a:t>
            </a:r>
          </a:p>
          <a:p>
            <a:r>
              <a:rPr lang="en-US" dirty="0"/>
              <a:t>You can compose a </a:t>
            </a:r>
            <a:r>
              <a:rPr lang="en-US" dirty="0" err="1"/>
              <a:t>ConceptMap</a:t>
            </a:r>
            <a:endParaRPr lang="en-US" dirty="0"/>
          </a:p>
          <a:p>
            <a:pPr lvl="1"/>
            <a:r>
              <a:rPr lang="en-US" dirty="0"/>
              <a:t>Provide specific new/overridden mappings</a:t>
            </a:r>
          </a:p>
          <a:p>
            <a:pPr lvl="1"/>
            <a:r>
              <a:rPr lang="en-US" dirty="0"/>
              <a:t>Delegate to another map for everything else</a:t>
            </a:r>
          </a:p>
        </p:txBody>
      </p:sp>
      <p:pic>
        <p:nvPicPr>
          <p:cNvPr id="5" name="Graphic 4" descr="Table with solid fill">
            <a:extLst>
              <a:ext uri="{FF2B5EF4-FFF2-40B4-BE49-F238E27FC236}">
                <a16:creationId xmlns:a16="http://schemas.microsoft.com/office/drawing/2014/main" id="{ACEA7028-FD49-F670-FB19-5C885093A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798" y="3488966"/>
            <a:ext cx="685800" cy="685800"/>
          </a:xfrm>
          <a:prstGeom prst="rect">
            <a:avLst/>
          </a:prstGeom>
        </p:spPr>
      </p:pic>
      <p:pic>
        <p:nvPicPr>
          <p:cNvPr id="6" name="Graphic 5" descr="Table with solid fill">
            <a:extLst>
              <a:ext uri="{FF2B5EF4-FFF2-40B4-BE49-F238E27FC236}">
                <a16:creationId xmlns:a16="http://schemas.microsoft.com/office/drawing/2014/main" id="{9E61C8E7-1A60-31BC-93AA-574DDA432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558" y="2804922"/>
            <a:ext cx="685800" cy="685800"/>
          </a:xfrm>
          <a:prstGeom prst="rect">
            <a:avLst/>
          </a:prstGeom>
        </p:spPr>
      </p:pic>
      <p:pic>
        <p:nvPicPr>
          <p:cNvPr id="7" name="Graphic 6" descr="Table with solid fill">
            <a:extLst>
              <a:ext uri="{FF2B5EF4-FFF2-40B4-BE49-F238E27FC236}">
                <a16:creationId xmlns:a16="http://schemas.microsoft.com/office/drawing/2014/main" id="{3A35BBB3-C2C4-5FDC-92AD-3143559D5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558" y="3147822"/>
            <a:ext cx="685800" cy="685800"/>
          </a:xfrm>
          <a:prstGeom prst="rect">
            <a:avLst/>
          </a:prstGeom>
        </p:spPr>
      </p:pic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33F57FE4-31A1-9DD0-4F37-E37A6AAEB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558" y="3488966"/>
            <a:ext cx="685800" cy="685800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E89749B2-8F9A-90BF-B52A-D32B73953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558" y="3831866"/>
            <a:ext cx="685800" cy="685800"/>
          </a:xfrm>
          <a:prstGeom prst="rect">
            <a:avLst/>
          </a:prstGeom>
        </p:spPr>
      </p:pic>
      <p:pic>
        <p:nvPicPr>
          <p:cNvPr id="10" name="Graphic 9" descr="Table with solid fill">
            <a:extLst>
              <a:ext uri="{FF2B5EF4-FFF2-40B4-BE49-F238E27FC236}">
                <a16:creationId xmlns:a16="http://schemas.microsoft.com/office/drawing/2014/main" id="{37D8A6DB-A49E-AD71-17D7-2876A9814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558" y="4171252"/>
            <a:ext cx="685800" cy="685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98D60F-8ECD-0EEE-C947-DE5A4D510D96}"/>
              </a:ext>
            </a:extLst>
          </p:cNvPr>
          <p:cNvSpPr txBox="1"/>
          <p:nvPr/>
        </p:nvSpPr>
        <p:spPr>
          <a:xfrm>
            <a:off x="3841212" y="3060753"/>
            <a:ext cx="1200971" cy="55399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New maps /</a:t>
            </a:r>
          </a:p>
          <a:p>
            <a:pPr algn="ctr"/>
            <a:r>
              <a:rPr lang="en-US" sz="1500" dirty="0"/>
              <a:t>overrides</a:t>
            </a:r>
          </a:p>
        </p:txBody>
      </p:sp>
      <p:pic>
        <p:nvPicPr>
          <p:cNvPr id="14" name="Graphic 13" descr="Person with idea outline">
            <a:extLst>
              <a:ext uri="{FF2B5EF4-FFF2-40B4-BE49-F238E27FC236}">
                <a16:creationId xmlns:a16="http://schemas.microsoft.com/office/drawing/2014/main" id="{FE110D5A-0BA8-795E-7443-333F6BCF6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3738" y="3488966"/>
            <a:ext cx="685800" cy="6858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570415-BA77-2657-BF6B-5FB160C9A9FC}"/>
              </a:ext>
            </a:extLst>
          </p:cNvPr>
          <p:cNvCxnSpPr>
            <a:stCxn id="14" idx="3"/>
            <a:endCxn id="5" idx="1"/>
          </p:cNvCxnSpPr>
          <p:nvPr/>
        </p:nvCxnSpPr>
        <p:spPr>
          <a:xfrm>
            <a:off x="2529538" y="3831866"/>
            <a:ext cx="1569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6DA165-85D9-41C6-D710-E998B8B7F395}"/>
              </a:ext>
            </a:extLst>
          </p:cNvPr>
          <p:cNvSpPr txBox="1"/>
          <p:nvPr/>
        </p:nvSpPr>
        <p:spPr>
          <a:xfrm>
            <a:off x="2810530" y="3831866"/>
            <a:ext cx="109677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200" dirty="0"/>
              <a:t>Initial request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1FB62C-4AAA-43E2-16DF-4F67014678D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84598" y="3831866"/>
            <a:ext cx="1965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2203C3-5F74-1108-B500-9FB4FCD57C5D}"/>
              </a:ext>
            </a:extLst>
          </p:cNvPr>
          <p:cNvSpPr txBox="1"/>
          <p:nvPr/>
        </p:nvSpPr>
        <p:spPr>
          <a:xfrm>
            <a:off x="4972913" y="3830110"/>
            <a:ext cx="159851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Delegated where not</a:t>
            </a:r>
          </a:p>
          <a:p>
            <a:pPr algn="ctr"/>
            <a:r>
              <a:rPr lang="en-US" sz="1200" dirty="0"/>
              <a:t>overridden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C1FA9B-734C-FF8E-C634-D1B39A304E79}"/>
              </a:ext>
            </a:extLst>
          </p:cNvPr>
          <p:cNvSpPr txBox="1"/>
          <p:nvPr/>
        </p:nvSpPr>
        <p:spPr>
          <a:xfrm>
            <a:off x="6567512" y="2622949"/>
            <a:ext cx="1051891" cy="3231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Base map</a:t>
            </a:r>
          </a:p>
        </p:txBody>
      </p:sp>
    </p:spTree>
    <p:extLst>
      <p:ext uri="{BB962C8B-B14F-4D97-AF65-F5344CB8AC3E}">
        <p14:creationId xmlns:p14="http://schemas.microsoft.com/office/powerpoint/2010/main" val="2780189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61AC-98DF-E1AB-64C5-6DA0B8F5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“unmapped”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B1166-C211-3AA3-BFD7-902449BFB4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Delegation is via the “unmapped” section of the </a:t>
            </a:r>
            <a:r>
              <a:rPr lang="en-US" dirty="0" err="1"/>
              <a:t>ConceptMap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ED574B8-0B5B-E940-3C8C-52DBB08CB41F}"/>
              </a:ext>
            </a:extLst>
          </p:cNvPr>
          <p:cNvGraphicFramePr>
            <a:graphicFrameLocks noGrp="1"/>
          </p:cNvGraphicFramePr>
          <p:nvPr/>
        </p:nvGraphicFramePr>
        <p:xfrm>
          <a:off x="901044" y="2221295"/>
          <a:ext cx="711645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60">
                  <a:extLst>
                    <a:ext uri="{9D8B030D-6E8A-4147-A177-3AD203B41FA5}">
                      <a16:colId xmlns:a16="http://schemas.microsoft.com/office/drawing/2014/main" val="327254662"/>
                    </a:ext>
                  </a:extLst>
                </a:gridCol>
                <a:gridCol w="5326993">
                  <a:extLst>
                    <a:ext uri="{9D8B030D-6E8A-4147-A177-3AD203B41FA5}">
                      <a16:colId xmlns:a16="http://schemas.microsoft.com/office/drawing/2014/main" val="37898778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r>
                        <a:rPr lang="en-US" sz="1800" dirty="0"/>
                        <a:t>Code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Meaning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15595677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use-source-code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 the source code from the $translate request.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89513223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fixed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 the code(s) explicitly provided – either as a 'code' or '</a:t>
                      </a:r>
                      <a:r>
                        <a:rPr lang="en-US" sz="1800" dirty="0" err="1"/>
                        <a:t>valueSet</a:t>
                      </a:r>
                      <a:r>
                        <a:rPr lang="en-US" sz="1800" dirty="0"/>
                        <a:t>' element.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95144495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other-map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 the map identified by the canonical URL in the </a:t>
                      </a:r>
                      <a:r>
                        <a:rPr lang="en-US" sz="1800" dirty="0" err="1"/>
                        <a:t>url</a:t>
                      </a:r>
                      <a:r>
                        <a:rPr lang="en-US" sz="1800" dirty="0"/>
                        <a:t> element.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07900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649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18B7E-76AD-9085-3905-2890E4D7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create the base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3EA80-78B0-C30B-A37D-D05FB7A85A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D8C28-A967-5311-D66E-08CDDC8C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78" y="1229157"/>
            <a:ext cx="5829300" cy="356188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64A7629-6BA3-F16D-38A6-9B35F1258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101" y="1313471"/>
            <a:ext cx="2458228" cy="304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43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18B7E-76AD-9085-3905-2890E4D7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create the custom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40D21-26E3-0D6A-C7C4-168C17A373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CF0A2-3383-6C4D-232E-A429BA653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85" y="1246709"/>
            <a:ext cx="8183430" cy="34478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07390C-2780-28F8-972E-714C6318AE95}"/>
              </a:ext>
            </a:extLst>
          </p:cNvPr>
          <p:cNvSpPr/>
          <p:nvPr/>
        </p:nvSpPr>
        <p:spPr>
          <a:xfrm>
            <a:off x="2208479" y="3702708"/>
            <a:ext cx="5561565" cy="194084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1355B-0CD4-59BB-BB6A-6DF4802A8B59}"/>
              </a:ext>
            </a:extLst>
          </p:cNvPr>
          <p:cNvSpPr/>
          <p:nvPr/>
        </p:nvSpPr>
        <p:spPr>
          <a:xfrm>
            <a:off x="2372269" y="3896792"/>
            <a:ext cx="6232046" cy="194084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6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18B7E-76AD-9085-3905-2890E4D7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use $translate on the custom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3CB85-E774-06F5-58D6-6CD4428787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https://r4.ontoserver.csiro.au/fhir/ConceptMap/$translate?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>
                <a:hlinkClick r:id="rId2"/>
              </a:rPr>
              <a:t>url=http://aehrc.com/fhir/ConceptMap/au-state-capitals-customized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>
                <a:hlinkClick r:id="rId2"/>
              </a:rPr>
              <a:t>&amp;system=http://aehrc.com/fhir/CodeSystem/au-states-territories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>
                <a:hlinkClick r:id="rId2"/>
              </a:rPr>
              <a:t>&amp;code=NSW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>
                <a:hlinkClick r:id="rId2"/>
              </a:rPr>
              <a:t>&amp;target=http://aehrc.com/fhir/ValueSet/au-cities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56291-E59D-7F6E-4952-B8A46E85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497927"/>
            <a:ext cx="7988738" cy="26592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E78AA1-CC3C-6714-C7D9-C6AE5F13FAEA}"/>
              </a:ext>
            </a:extLst>
          </p:cNvPr>
          <p:cNvSpPr/>
          <p:nvPr/>
        </p:nvSpPr>
        <p:spPr>
          <a:xfrm>
            <a:off x="1897394" y="2474707"/>
            <a:ext cx="6303926" cy="621998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82720A-8FC8-E311-AE3A-9CE45C8E1880}"/>
              </a:ext>
            </a:extLst>
          </p:cNvPr>
          <p:cNvSpPr/>
          <p:nvPr/>
        </p:nvSpPr>
        <p:spPr>
          <a:xfrm>
            <a:off x="1890323" y="3096705"/>
            <a:ext cx="6625026" cy="417137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EFCC5-BA7C-B0DA-C5A2-3627CF0222DD}"/>
              </a:ext>
            </a:extLst>
          </p:cNvPr>
          <p:cNvSpPr txBox="1"/>
          <p:nvPr/>
        </p:nvSpPr>
        <p:spPr>
          <a:xfrm>
            <a:off x="2360961" y="4298318"/>
            <a:ext cx="4849404" cy="4385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250" dirty="0"/>
              <a:t>Clear where the mapping came from</a:t>
            </a:r>
          </a:p>
        </p:txBody>
      </p:sp>
    </p:spTree>
    <p:extLst>
      <p:ext uri="{BB962C8B-B14F-4D97-AF65-F5344CB8AC3E}">
        <p14:creationId xmlns:p14="http://schemas.microsoft.com/office/powerpoint/2010/main" val="221149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18B7E-76AD-9085-3905-2890E4D7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other translations are delegated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3CB85-E774-06F5-58D6-6CD4428787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https://r4.ontoserver.csiro.au/fhir/ConceptMap/$translate?</a:t>
            </a:r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	url=http://aehrc.com/fhir/ConceptMap/au-state-capitals-customized</a:t>
            </a:r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	&amp;system=http://aehrc.com/fhir/CodeSystem/au-states-territories</a:t>
            </a:r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	&amp;code=VIC</a:t>
            </a:r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	&amp;target=http://aehrc.com/fhir/ValueSet/au-cities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EFD79A-C135-5259-695D-935FE2B61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74" y="1407909"/>
            <a:ext cx="8450012" cy="28128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B2E165-6D9C-3E2F-4EA7-AC1757316D50}"/>
              </a:ext>
            </a:extLst>
          </p:cNvPr>
          <p:cNvSpPr/>
          <p:nvPr/>
        </p:nvSpPr>
        <p:spPr>
          <a:xfrm>
            <a:off x="1897394" y="2474707"/>
            <a:ext cx="6303926" cy="621998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916363-A910-EAE4-180E-3F3335B60A79}"/>
              </a:ext>
            </a:extLst>
          </p:cNvPr>
          <p:cNvSpPr/>
          <p:nvPr/>
        </p:nvSpPr>
        <p:spPr>
          <a:xfrm>
            <a:off x="1890323" y="3096705"/>
            <a:ext cx="6625026" cy="417137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36E4A-D6D6-6ECF-29CD-75F84DEF36BD}"/>
              </a:ext>
            </a:extLst>
          </p:cNvPr>
          <p:cNvSpPr txBox="1"/>
          <p:nvPr/>
        </p:nvSpPr>
        <p:spPr>
          <a:xfrm>
            <a:off x="2360961" y="4298318"/>
            <a:ext cx="4849404" cy="4385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250" dirty="0"/>
              <a:t>Clear where the mapping came from</a:t>
            </a:r>
          </a:p>
        </p:txBody>
      </p:sp>
    </p:spTree>
    <p:extLst>
      <p:ext uri="{BB962C8B-B14F-4D97-AF65-F5344CB8AC3E}">
        <p14:creationId xmlns:p14="http://schemas.microsoft.com/office/powerpoint/2010/main" val="372864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D360E-CF67-43FA-ABF8-BE71AC37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 today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6C1334-BA6B-4EE9-8224-D6BC9D258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Follow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coded</a:t>
            </a:r>
            <a:r>
              <a:rPr lang="nl-NL" dirty="0"/>
              <a:t> data </a:t>
            </a:r>
            <a:r>
              <a:rPr lang="nl-NL" dirty="0" err="1"/>
              <a:t>through</a:t>
            </a:r>
            <a:r>
              <a:rPr lang="nl-NL" dirty="0"/>
              <a:t> a </a:t>
            </a:r>
            <a:r>
              <a:rPr lang="nl-NL" dirty="0" err="1"/>
              <a:t>journey</a:t>
            </a:r>
            <a:r>
              <a:rPr lang="nl-NL" dirty="0"/>
              <a:t>, </a:t>
            </a:r>
            <a:r>
              <a:rPr lang="nl-NL" dirty="0" err="1"/>
              <a:t>including</a:t>
            </a:r>
            <a:endParaRPr lang="nl-NL" dirty="0"/>
          </a:p>
          <a:p>
            <a:pPr lvl="1"/>
            <a:r>
              <a:rPr lang="nl-NL" dirty="0"/>
              <a:t>How </a:t>
            </a:r>
            <a:r>
              <a:rPr lang="nl-NL" dirty="0" err="1"/>
              <a:t>the</a:t>
            </a:r>
            <a:r>
              <a:rPr lang="nl-NL" dirty="0"/>
              <a:t> codes get found in </a:t>
            </a:r>
            <a:r>
              <a:rPr lang="nl-NL" dirty="0" err="1"/>
              <a:t>the</a:t>
            </a:r>
            <a:r>
              <a:rPr lang="nl-NL" dirty="0"/>
              <a:t> first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look like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wire</a:t>
            </a:r>
            <a:endParaRPr lang="nl-NL" dirty="0"/>
          </a:p>
          <a:p>
            <a:pPr lvl="1"/>
            <a:r>
              <a:rPr lang="nl-NL" dirty="0"/>
              <a:t>How </a:t>
            </a:r>
            <a:r>
              <a:rPr lang="nl-NL" dirty="0" err="1"/>
              <a:t>they</a:t>
            </a:r>
            <a:r>
              <a:rPr lang="nl-NL" dirty="0"/>
              <a:t> get </a:t>
            </a:r>
            <a:r>
              <a:rPr lang="nl-NL" dirty="0" err="1"/>
              <a:t>validated</a:t>
            </a:r>
            <a:r>
              <a:rPr lang="nl-NL" dirty="0"/>
              <a:t> on </a:t>
            </a:r>
            <a:r>
              <a:rPr lang="nl-NL" dirty="0" err="1"/>
              <a:t>receipt</a:t>
            </a:r>
            <a:endParaRPr lang="nl-NL" dirty="0"/>
          </a:p>
          <a:p>
            <a:pPr lvl="1"/>
            <a:r>
              <a:rPr lang="nl-NL" dirty="0"/>
              <a:t>How </a:t>
            </a:r>
            <a:r>
              <a:rPr lang="nl-NL" dirty="0" err="1"/>
              <a:t>they</a:t>
            </a:r>
            <a:r>
              <a:rPr lang="nl-NL" dirty="0"/>
              <a:t> get </a:t>
            </a:r>
            <a:r>
              <a:rPr lang="nl-NL" dirty="0" err="1"/>
              <a:t>queried</a:t>
            </a:r>
            <a:endParaRPr lang="nl-NL" dirty="0"/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maybe</a:t>
            </a:r>
            <a:r>
              <a:rPr lang="nl-NL" dirty="0"/>
              <a:t> a few side trips …</a:t>
            </a:r>
          </a:p>
          <a:p>
            <a:pPr lvl="1"/>
            <a:r>
              <a:rPr lang="nl-NL" dirty="0"/>
              <a:t>Code system </a:t>
            </a:r>
            <a:r>
              <a:rPr lang="nl-NL" dirty="0" err="1"/>
              <a:t>supplements</a:t>
            </a:r>
            <a:r>
              <a:rPr lang="nl-NL" dirty="0"/>
              <a:t>, </a:t>
            </a:r>
            <a:r>
              <a:rPr lang="nl-NL" dirty="0" err="1"/>
              <a:t>implicit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sets,</a:t>
            </a:r>
            <a:br>
              <a:rPr lang="nl-NL" dirty="0"/>
            </a:br>
            <a:r>
              <a:rPr lang="nl-NL" dirty="0"/>
              <a:t>ECL, </a:t>
            </a:r>
            <a:r>
              <a:rPr lang="nl-NL" dirty="0" err="1"/>
              <a:t>composing</a:t>
            </a:r>
            <a:r>
              <a:rPr lang="nl-NL" dirty="0"/>
              <a:t> concept </a:t>
            </a:r>
            <a:r>
              <a:rPr lang="nl-NL" dirty="0" err="1"/>
              <a:t>maps</a:t>
            </a:r>
            <a:r>
              <a:rPr lang="nl-NL" dirty="0"/>
              <a:t>, ? 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2CFDB-E315-7946-B73B-09F1FA36C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714" y="1889051"/>
            <a:ext cx="1889636" cy="2606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7CBB0-68FE-2709-748F-5A74881BBB10}"/>
              </a:ext>
            </a:extLst>
          </p:cNvPr>
          <p:cNvSpPr txBox="1"/>
          <p:nvPr/>
        </p:nvSpPr>
        <p:spPr>
          <a:xfrm>
            <a:off x="4494530" y="4533167"/>
            <a:ext cx="3561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Images </a:t>
            </a:r>
            <a:r>
              <a:rPr lang="nl-NL" sz="1200" dirty="0" err="1"/>
              <a:t>from</a:t>
            </a:r>
            <a:r>
              <a:rPr lang="nl-NL" sz="1200" dirty="0"/>
              <a:t> Project </a:t>
            </a:r>
            <a:r>
              <a:rPr lang="nl-NL" sz="1200" dirty="0" err="1"/>
              <a:t>Gutenberg</a:t>
            </a:r>
            <a:br>
              <a:rPr lang="nl-NL" sz="1200" dirty="0"/>
            </a:br>
            <a:r>
              <a:rPr lang="nl-NL" sz="1200" dirty="0"/>
              <a:t>http://</a:t>
            </a:r>
            <a:r>
              <a:rPr lang="nl-NL" sz="1200" dirty="0" err="1"/>
              <a:t>www.gutenberg.org</a:t>
            </a:r>
            <a:r>
              <a:rPr lang="nl-NL" sz="1200" dirty="0"/>
              <a:t>/</a:t>
            </a:r>
            <a:r>
              <a:rPr lang="nl-NL" sz="1200" dirty="0" err="1"/>
              <a:t>ebooks</a:t>
            </a:r>
            <a:r>
              <a:rPr lang="nl-NL" sz="1200" dirty="0"/>
              <a:t>/43936</a:t>
            </a:r>
          </a:p>
        </p:txBody>
      </p:sp>
    </p:spTree>
    <p:extLst>
      <p:ext uri="{BB962C8B-B14F-4D97-AF65-F5344CB8AC3E}">
        <p14:creationId xmlns:p14="http://schemas.microsoft.com/office/powerpoint/2010/main" val="4268186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8F13-8EA9-8F93-9A82-7BD2C588F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Implicit value sets and </a:t>
            </a:r>
            <a:r>
              <a:rPr lang="en-US" dirty="0" err="1">
                <a:cs typeface="Arial" panose="020B0604020202020204" pitchFamily="34" charset="0"/>
              </a:rPr>
              <a:t>ecl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07FB39-1463-1BD9-09CC-31ECCF2E9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F70A0-8135-E4B1-B050-16AEC2903A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73242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query a </a:t>
            </a:r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 want to know all the SNOMED CT codes that are both</a:t>
            </a:r>
          </a:p>
          <a:p>
            <a:pPr lvl="1"/>
            <a:r>
              <a:rPr lang="en-US" dirty="0"/>
              <a:t>Oedema of trunk, AND</a:t>
            </a:r>
          </a:p>
          <a:p>
            <a:pPr lvl="1"/>
            <a:r>
              <a:rPr lang="en-US" dirty="0"/>
              <a:t>Disorder of lung</a:t>
            </a:r>
          </a:p>
          <a:p>
            <a:r>
              <a:rPr lang="en-US" dirty="0"/>
              <a:t>First, we need to make a </a:t>
            </a:r>
            <a:r>
              <a:rPr lang="en-US" dirty="0" err="1"/>
              <a:t>ValueSet</a:t>
            </a:r>
            <a:endParaRPr lang="en-US" dirty="0"/>
          </a:p>
          <a:p>
            <a:r>
              <a:rPr lang="en-US" dirty="0"/>
              <a:t>Then POST it to the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E5A27-98CD-1A4F-042C-CD07E4153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49" y="482785"/>
            <a:ext cx="3615117" cy="4387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271B23-7189-9ECF-BB10-8AC8AEEE9DEB}"/>
              </a:ext>
            </a:extLst>
          </p:cNvPr>
          <p:cNvSpPr txBox="1"/>
          <p:nvPr/>
        </p:nvSpPr>
        <p:spPr>
          <a:xfrm>
            <a:off x="4824877" y="2791752"/>
            <a:ext cx="184731" cy="4385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3402518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$expand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b="0" dirty="0">
                <a:solidFill>
                  <a:schemeClr val="tx1"/>
                </a:solidFill>
                <a:effectLst/>
                <a:latin typeface="IBMPlexMono, Monaco,  Courier New"/>
              </a:rPr>
              <a:t>curl --location</a:t>
            </a:r>
            <a:r>
              <a:rPr lang="en-AU" b="0" dirty="0">
                <a:solidFill>
                  <a:srgbClr val="D4D4D4"/>
                </a:solidFill>
                <a:effectLst/>
                <a:latin typeface="IBMPlexMono, Monaco,  Courier New"/>
              </a:rPr>
              <a:t> </a:t>
            </a:r>
            <a:r>
              <a:rPr lang="en-AU" b="0" dirty="0">
                <a:solidFill>
                  <a:srgbClr val="0092B9"/>
                </a:solidFill>
                <a:effectLst/>
                <a:latin typeface="IBMPlexMono, Monaco,  Courier New"/>
              </a:rPr>
              <a:t>'https://r4.ontoserver.csiro.au/</a:t>
            </a:r>
            <a:r>
              <a:rPr lang="en-AU" b="0" dirty="0" err="1">
                <a:solidFill>
                  <a:srgbClr val="0092B9"/>
                </a:solidFill>
                <a:effectLst/>
                <a:latin typeface="IBMPlexMono, Monaco,  Courier New"/>
              </a:rPr>
              <a:t>fhir</a:t>
            </a:r>
            <a:r>
              <a:rPr lang="en-AU" b="0" dirty="0">
                <a:solidFill>
                  <a:srgbClr val="0092B9"/>
                </a:solidFill>
                <a:effectLst/>
                <a:latin typeface="IBMPlexMono, Monaco,  Courier New"/>
              </a:rPr>
              <a:t>/</a:t>
            </a:r>
            <a:r>
              <a:rPr lang="en-AU" b="0" dirty="0" err="1">
                <a:solidFill>
                  <a:srgbClr val="0092B9"/>
                </a:solidFill>
                <a:effectLst/>
                <a:latin typeface="IBMPlexMono, Monaco,  Courier New"/>
              </a:rPr>
              <a:t>ValueSet</a:t>
            </a:r>
            <a:r>
              <a:rPr lang="en-AU" b="0" dirty="0">
                <a:solidFill>
                  <a:srgbClr val="0092B9"/>
                </a:solidFill>
                <a:effectLst/>
                <a:latin typeface="IBMPlexMono, Monaco,  Courier New"/>
              </a:rPr>
              <a:t>/explicit-demo/$expand’</a:t>
            </a:r>
            <a:endParaRPr lang="en-AU" dirty="0">
              <a:solidFill>
                <a:srgbClr val="0092B9"/>
              </a:solidFill>
              <a:latin typeface="IBMPlexMono, Monaco,  Courier New"/>
            </a:endParaRPr>
          </a:p>
          <a:p>
            <a:r>
              <a:rPr lang="en-AU" dirty="0"/>
              <a:t>But now I want to know the lung disorders that aren’t oedemas…</a:t>
            </a:r>
          </a:p>
          <a:p>
            <a:r>
              <a:rPr lang="en-AU" dirty="0"/>
              <a:t>I have to</a:t>
            </a:r>
          </a:p>
          <a:p>
            <a:pPr lvl="1"/>
            <a:r>
              <a:rPr lang="en-AU" dirty="0"/>
              <a:t>update the </a:t>
            </a:r>
            <a:r>
              <a:rPr lang="en-AU" dirty="0" err="1"/>
              <a:t>ValueSet</a:t>
            </a:r>
            <a:r>
              <a:rPr lang="en-AU" dirty="0"/>
              <a:t>,</a:t>
            </a:r>
          </a:p>
          <a:p>
            <a:pPr lvl="1"/>
            <a:r>
              <a:rPr lang="en-AU" dirty="0"/>
              <a:t>PUT it</a:t>
            </a:r>
          </a:p>
          <a:p>
            <a:pPr lvl="1"/>
            <a:r>
              <a:rPr lang="en-AU" dirty="0"/>
              <a:t>$expand again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71B23-7189-9ECF-BB10-8AC8AEEE9DEB}"/>
              </a:ext>
            </a:extLst>
          </p:cNvPr>
          <p:cNvSpPr txBox="1"/>
          <p:nvPr/>
        </p:nvSpPr>
        <p:spPr>
          <a:xfrm>
            <a:off x="4824877" y="2791752"/>
            <a:ext cx="184731" cy="4385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22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666CEF-C503-B478-9C76-8C0E113F8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465" y="0"/>
            <a:ext cx="39383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0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shortcut – POST a </a:t>
            </a:r>
            <a:r>
              <a:rPr lang="en-US" dirty="0" err="1"/>
              <a:t>ValueSet</a:t>
            </a:r>
            <a:r>
              <a:rPr lang="en-US" dirty="0"/>
              <a:t> to $expand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1350" dirty="0">
                <a:solidFill>
                  <a:schemeClr val="tx1"/>
                </a:solidFill>
                <a:latin typeface="IBMPlexMono, Monaco,  Courier New"/>
              </a:rPr>
              <a:t>curl --location 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'https://r4.ontoserver.csiro.au/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fhir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/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ValueSet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/$expand' </a:t>
            </a:r>
            <a:r>
              <a:rPr lang="en-AU" sz="1350" dirty="0">
                <a:solidFill>
                  <a:schemeClr val="tx1"/>
                </a:solidFill>
                <a:latin typeface="IBMPlexMono, Monaco,  Courier New"/>
              </a:rPr>
              <a:t>--header 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'Content-Type: application/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fhir+json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’ </a:t>
            </a:r>
            <a:r>
              <a:rPr lang="en-AU" sz="1350" dirty="0">
                <a:solidFill>
                  <a:schemeClr val="tx1"/>
                </a:solidFill>
                <a:latin typeface="IBMPlexMono, Monaco,  Courier New"/>
              </a:rPr>
              <a:t>--data</a:t>
            </a:r>
          </a:p>
          <a:p>
            <a:pPr marL="0" indent="0">
              <a:buNone/>
            </a:pP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'{"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resourceType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":"Parameters",</a:t>
            </a:r>
          </a:p>
          <a:p>
            <a:pPr marL="0" indent="0">
              <a:buNone/>
            </a:pP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  "parameter":[ {</a:t>
            </a:r>
          </a:p>
          <a:p>
            <a:pPr marL="0" indent="0">
              <a:buNone/>
            </a:pP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      "name":"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valueSet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",</a:t>
            </a:r>
          </a:p>
          <a:p>
            <a:pPr marL="0" indent="0">
              <a:buNone/>
            </a:pP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      "resource":{"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resourceType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":"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ValueSet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",</a:t>
            </a:r>
          </a:p>
          <a:p>
            <a:pPr marL="0" indent="0">
              <a:buNone/>
            </a:pP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        "compose":{</a:t>
            </a:r>
          </a:p>
          <a:p>
            <a:pPr marL="0" indent="0">
              <a:buNone/>
            </a:pP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          "include":[{"filter":[{"property":"concept","op":"descendent-of","value":"19829001"}],</a:t>
            </a:r>
          </a:p>
          <a:p>
            <a:pPr marL="0" indent="0">
              <a:buNone/>
            </a:pP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              "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system":"http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://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snomed.info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/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sct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"}],</a:t>
            </a:r>
          </a:p>
          <a:p>
            <a:pPr marL="0" indent="0">
              <a:buNone/>
            </a:pP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          "exclude": [{"filter":[{"property":"concept","op":"descendent-of","value":"301867009"}],</a:t>
            </a:r>
          </a:p>
          <a:p>
            <a:pPr marL="0" indent="0">
              <a:buNone/>
            </a:pP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              "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system":"http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://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snomed.info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/</a:t>
            </a:r>
            <a:r>
              <a:rPr lang="en-AU" sz="1350" dirty="0" err="1">
                <a:solidFill>
                  <a:srgbClr val="0092B9"/>
                </a:solidFill>
                <a:latin typeface="IBMPlexMono, Monaco,  Courier New"/>
              </a:rPr>
              <a:t>sct</a:t>
            </a:r>
            <a:r>
              <a:rPr lang="en-AU" sz="1350" dirty="0">
                <a:solidFill>
                  <a:srgbClr val="0092B9"/>
                </a:solidFill>
                <a:latin typeface="IBMPlexMono, Monaco,  Courier New"/>
              </a:rPr>
              <a:t>"}]}}}]}'</a:t>
            </a:r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71B23-7189-9ECF-BB10-8AC8AEEE9DEB}"/>
              </a:ext>
            </a:extLst>
          </p:cNvPr>
          <p:cNvSpPr txBox="1"/>
          <p:nvPr/>
        </p:nvSpPr>
        <p:spPr>
          <a:xfrm>
            <a:off x="4824877" y="2791752"/>
            <a:ext cx="184731" cy="4385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22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E1B6D-7666-4FC2-3568-023E8DA4B697}"/>
              </a:ext>
            </a:extLst>
          </p:cNvPr>
          <p:cNvSpPr txBox="1"/>
          <p:nvPr/>
        </p:nvSpPr>
        <p:spPr>
          <a:xfrm>
            <a:off x="4963424" y="2176071"/>
            <a:ext cx="4106830" cy="7848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250" dirty="0"/>
              <a:t>Still a bit tedious</a:t>
            </a:r>
          </a:p>
          <a:p>
            <a:r>
              <a:rPr lang="en-US" sz="2250" dirty="0"/>
              <a:t>POST request – doesn’t cache</a:t>
            </a:r>
          </a:p>
        </p:txBody>
      </p:sp>
    </p:spTree>
    <p:extLst>
      <p:ext uri="{BB962C8B-B14F-4D97-AF65-F5344CB8AC3E}">
        <p14:creationId xmlns:p14="http://schemas.microsoft.com/office/powerpoint/2010/main" val="276491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</a:t>
            </a:r>
            <a:r>
              <a:rPr lang="en-US" dirty="0" err="1"/>
              <a:t>ValueSets</a:t>
            </a:r>
            <a:r>
              <a:rPr lang="en-US" dirty="0"/>
              <a:t> to the rescue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950154"/>
            <a:ext cx="8228883" cy="2929042"/>
          </a:xfrm>
        </p:spPr>
        <p:txBody>
          <a:bodyPr/>
          <a:lstStyle/>
          <a:p>
            <a:r>
              <a:rPr lang="en-US" dirty="0"/>
              <a:t>Instead of creating a </a:t>
            </a:r>
            <a:r>
              <a:rPr lang="en-US" dirty="0" err="1"/>
              <a:t>ValueSet</a:t>
            </a:r>
            <a:r>
              <a:rPr lang="en-US" dirty="0"/>
              <a:t> resource, $expand a “special” URI</a:t>
            </a:r>
          </a:p>
          <a:p>
            <a:r>
              <a:rPr lang="en-US" dirty="0"/>
              <a:t>Defined for SNOMED CT, LOINC, </a:t>
            </a:r>
            <a:r>
              <a:rPr lang="en-US" dirty="0" err="1"/>
              <a:t>RxNorm</a:t>
            </a:r>
            <a:r>
              <a:rPr lang="en-US" dirty="0"/>
              <a:t>, and UCUM</a:t>
            </a:r>
          </a:p>
          <a:p>
            <a:pPr lvl="1"/>
            <a:r>
              <a:rPr lang="en-US" sz="1800" dirty="0">
                <a:hlinkClick r:id="rId2"/>
              </a:rPr>
              <a:t>https://terminology.hl7.org/SNOMEDCT.html#snomed-ct-implicit-value-sets</a:t>
            </a:r>
            <a:endParaRPr lang="en-US" sz="1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2EFFEAD-3F51-9DFA-2F7F-5A133331AF9A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613647" y="2790146"/>
          <a:ext cx="6654560" cy="154951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41097">
                  <a:extLst>
                    <a:ext uri="{9D8B030D-6E8A-4147-A177-3AD203B41FA5}">
                      <a16:colId xmlns:a16="http://schemas.microsoft.com/office/drawing/2014/main" val="3956776402"/>
                    </a:ext>
                  </a:extLst>
                </a:gridCol>
                <a:gridCol w="5213463">
                  <a:extLst>
                    <a:ext uri="{9D8B030D-6E8A-4147-A177-3AD203B41FA5}">
                      <a16:colId xmlns:a16="http://schemas.microsoft.com/office/drawing/2014/main" val="1927710661"/>
                    </a:ext>
                  </a:extLst>
                </a:gridCol>
              </a:tblGrid>
              <a:tr h="237892">
                <a:tc>
                  <a:txBody>
                    <a:bodyPr/>
                    <a:lstStyle/>
                    <a:p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r>
                        <a:rPr lang="en-AU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fhir_vs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7866" marR="57866" marT="28933" marB="28933"/>
                </a:tc>
                <a:tc>
                  <a:txBody>
                    <a:bodyPr/>
                    <a:lstStyle/>
                    <a:p>
                      <a:r>
                        <a:rPr lang="en-AU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concept ids in the edition/version.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7866" marR="57866" marT="28933" marB="28933"/>
                </a:tc>
                <a:extLst>
                  <a:ext uri="{0D108BD9-81ED-4DB2-BD59-A6C34878D82A}">
                    <a16:rowId xmlns:a16="http://schemas.microsoft.com/office/drawing/2014/main" val="2346513220"/>
                  </a:ext>
                </a:extLst>
              </a:tr>
              <a:tr h="237892">
                <a:tc>
                  <a:txBody>
                    <a:bodyPr/>
                    <a:lstStyle/>
                    <a:p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r>
                        <a:rPr lang="en-AU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fhir_vs</a:t>
                      </a:r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=isa/[</a:t>
                      </a:r>
                      <a:r>
                        <a:rPr lang="en-AU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sctid</a:t>
                      </a:r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7866" marR="57866" marT="28933" marB="28933"/>
                </a:tc>
                <a:tc>
                  <a:txBody>
                    <a:bodyPr/>
                    <a:lstStyle/>
                    <a:p>
                      <a:r>
                        <a:rPr lang="en-AU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concept ids that are subsumed by the specified concept.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7866" marR="57866" marT="28933" marB="28933"/>
                </a:tc>
                <a:extLst>
                  <a:ext uri="{0D108BD9-81ED-4DB2-BD59-A6C34878D82A}">
                    <a16:rowId xmlns:a16="http://schemas.microsoft.com/office/drawing/2014/main" val="386519277"/>
                  </a:ext>
                </a:extLst>
              </a:tr>
              <a:tr h="417919">
                <a:tc>
                  <a:txBody>
                    <a:bodyPr/>
                    <a:lstStyle/>
                    <a:p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r>
                        <a:rPr lang="en-AU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fhir_vs</a:t>
                      </a:r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AU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refset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7866" marR="57866" marT="28933" marB="28933"/>
                </a:tc>
                <a:tc>
                  <a:txBody>
                    <a:bodyPr/>
                    <a:lstStyle/>
                    <a:p>
                      <a:r>
                        <a:rPr lang="en-AU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concept ids that correspond to reference sets that are explicitly defined in the specified SNOMED CT edition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7866" marR="57866" marT="28933" marB="28933"/>
                </a:tc>
                <a:extLst>
                  <a:ext uri="{0D108BD9-81ED-4DB2-BD59-A6C34878D82A}">
                    <a16:rowId xmlns:a16="http://schemas.microsoft.com/office/drawing/2014/main" val="2824140577"/>
                  </a:ext>
                </a:extLst>
              </a:tr>
              <a:tr h="417919">
                <a:tc>
                  <a:txBody>
                    <a:bodyPr/>
                    <a:lstStyle/>
                    <a:p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r>
                        <a:rPr lang="en-AU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fhir_vs</a:t>
                      </a:r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AU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refset</a:t>
                      </a:r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/[</a:t>
                      </a:r>
                      <a:r>
                        <a:rPr lang="en-AU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sctid</a:t>
                      </a:r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7866" marR="57866" marT="28933" marB="28933"/>
                </a:tc>
                <a:tc>
                  <a:txBody>
                    <a:bodyPr/>
                    <a:lstStyle/>
                    <a:p>
                      <a:r>
                        <a:rPr lang="en-AU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concept ids in the specified reference set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7866" marR="57866" marT="28933" marB="28933"/>
                </a:tc>
                <a:extLst>
                  <a:ext uri="{0D108BD9-81ED-4DB2-BD59-A6C34878D82A}">
                    <a16:rowId xmlns:a16="http://schemas.microsoft.com/office/drawing/2014/main" val="815249301"/>
                  </a:ext>
                </a:extLst>
              </a:tr>
              <a:tr h="237892">
                <a:tc>
                  <a:txBody>
                    <a:bodyPr/>
                    <a:lstStyle/>
                    <a:p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r>
                        <a:rPr lang="en-AU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fhir_vs</a:t>
                      </a:r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AU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ecl</a:t>
                      </a:r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/[</a:t>
                      </a:r>
                      <a:r>
                        <a:rPr lang="en-AU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ecl</a:t>
                      </a:r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7866" marR="57866" marT="28933" marB="28933"/>
                </a:tc>
                <a:tc>
                  <a:txBody>
                    <a:bodyPr/>
                    <a:lstStyle/>
                    <a:p>
                      <a:r>
                        <a:rPr lang="en-AU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concept ids that match the supplied (URI-encoded) expression constraint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7866" marR="57866" marT="28933" marB="28933"/>
                </a:tc>
                <a:extLst>
                  <a:ext uri="{0D108BD9-81ED-4DB2-BD59-A6C34878D82A}">
                    <a16:rowId xmlns:a16="http://schemas.microsoft.com/office/drawing/2014/main" val="3626092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9D24C7-845A-1007-B61B-CC08AA44120D}"/>
              </a:ext>
            </a:extLst>
          </p:cNvPr>
          <p:cNvSpPr txBox="1"/>
          <p:nvPr/>
        </p:nvSpPr>
        <p:spPr>
          <a:xfrm>
            <a:off x="483299" y="4317141"/>
            <a:ext cx="801732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curl --location '</a:t>
            </a:r>
            <a:r>
              <a:rPr lang="en-US" dirty="0">
                <a:hlinkClick r:id="rId3"/>
              </a:rPr>
              <a:t>https://r4.ontoserver.csiro.au/fhir/ValueSet/$expand</a:t>
            </a:r>
          </a:p>
          <a:p>
            <a:r>
              <a:rPr lang="en-US" dirty="0"/>
              <a:t>	</a:t>
            </a:r>
            <a:r>
              <a:rPr lang="en-US" dirty="0">
                <a:hlinkClick r:id="rId3"/>
              </a:rPr>
              <a:t>?url=http://snomed.info/sct?fhir_vs=isa/19829001</a:t>
            </a:r>
            <a:r>
              <a:rPr lang="en-US" dirty="0"/>
              <a:t>'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E77853-8228-5E16-5D2F-6173DBD9E651}"/>
              </a:ext>
            </a:extLst>
          </p:cNvPr>
          <p:cNvSpPr/>
          <p:nvPr/>
        </p:nvSpPr>
        <p:spPr>
          <a:xfrm>
            <a:off x="613647" y="4122931"/>
            <a:ext cx="6675120" cy="194210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BD7447-A92B-A011-8CE5-DCB745B54332}"/>
              </a:ext>
            </a:extLst>
          </p:cNvPr>
          <p:cNvSpPr/>
          <p:nvPr/>
        </p:nvSpPr>
        <p:spPr>
          <a:xfrm>
            <a:off x="1143000" y="4636008"/>
            <a:ext cx="5524535" cy="330029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7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SNOMED CT ECL – a super brief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 of conditions used to find matching concepts/expressions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1C74A5D-72A6-2D21-4E56-78B43A960136}"/>
              </a:ext>
            </a:extLst>
          </p:cNvPr>
          <p:cNvGraphicFramePr>
            <a:graphicFrameLocks noGrp="1"/>
          </p:cNvGraphicFramePr>
          <p:nvPr/>
        </p:nvGraphicFramePr>
        <p:xfrm>
          <a:off x="628649" y="1961684"/>
          <a:ext cx="7886700" cy="25374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49987">
                  <a:extLst>
                    <a:ext uri="{9D8B030D-6E8A-4147-A177-3AD203B41FA5}">
                      <a16:colId xmlns:a16="http://schemas.microsoft.com/office/drawing/2014/main" val="1852144752"/>
                    </a:ext>
                  </a:extLst>
                </a:gridCol>
                <a:gridCol w="5936713">
                  <a:extLst>
                    <a:ext uri="{9D8B030D-6E8A-4147-A177-3AD203B41FA5}">
                      <a16:colId xmlns:a16="http://schemas.microsoft.com/office/drawing/2014/main" val="34972388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Descendant of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&lt;  404684003 |Clinical finding|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0425402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Descendant or Self of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&lt;&lt;  73211009 |Diabetes mellitus|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75911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Child of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&lt;!  404684003 |Clinical finding|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237737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Child or Self of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&lt;&lt;!  404684003 |Clinical finding|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509868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Ancestor of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&gt;  40541001 |Acute pulmonary edema|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160342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Ancestor or Self of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&gt;&gt;  40541001 |Acute pulmonary edema|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0617191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Parent of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&gt;!  40541001 |Acute pulmonary edema|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8602653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Parent or Self of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&gt;&gt;!  40541001 |Acute pulmonary edema|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9993053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Member of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^  700043003 |Example problem list concepts reference set|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83084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71026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SNOMED CT ECL – a super brief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920657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Includes syntax for attributes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1C74A5D-72A6-2D21-4E56-78B43A960136}"/>
              </a:ext>
            </a:extLst>
          </p:cNvPr>
          <p:cNvGraphicFramePr>
            <a:graphicFrameLocks noGrp="1"/>
          </p:cNvGraphicFramePr>
          <p:nvPr/>
        </p:nvGraphicFramePr>
        <p:xfrm>
          <a:off x="612930" y="1364917"/>
          <a:ext cx="8082214" cy="328373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05653">
                  <a:extLst>
                    <a:ext uri="{9D8B030D-6E8A-4147-A177-3AD203B41FA5}">
                      <a16:colId xmlns:a16="http://schemas.microsoft.com/office/drawing/2014/main" val="1852144752"/>
                    </a:ext>
                  </a:extLst>
                </a:gridCol>
                <a:gridCol w="6476561">
                  <a:extLst>
                    <a:ext uri="{9D8B030D-6E8A-4147-A177-3AD203B41FA5}">
                      <a16:colId xmlns:a16="http://schemas.microsoft.com/office/drawing/2014/main" val="349723884"/>
                    </a:ext>
                  </a:extLst>
                </a:gridCol>
              </a:tblGrid>
              <a:tr h="1130798">
                <a:tc>
                  <a:txBody>
                    <a:bodyPr/>
                    <a:lstStyle/>
                    <a:p>
                      <a:r>
                        <a:rPr lang="en-US" sz="1400" dirty="0"/>
                        <a:t>Attributes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  19829001 |Disorder of lung| :</a:t>
                      </a:r>
                    </a:p>
                    <a:p>
                      <a:r>
                        <a:rPr lang="en-US" sz="1400" dirty="0"/>
                        <a:t>       116676008 |Associated morphology|  =  79654002 |Edema|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&lt;  404684003 |Clinical finding| :</a:t>
                      </a:r>
                    </a:p>
                    <a:p>
                      <a:r>
                        <a:rPr lang="en-US" sz="1400" dirty="0"/>
                        <a:t>         363698007 |Finding site|  = &lt;&lt;  39057004 |Pulmonary valve structure| , </a:t>
                      </a:r>
                    </a:p>
                    <a:p>
                      <a:r>
                        <a:rPr lang="en-US" sz="1400" dirty="0"/>
                        <a:t>         116676008 |Associated morphology|  = &lt;&lt;  415582006 |Stenosis|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04254022"/>
                  </a:ext>
                </a:extLst>
              </a:tr>
              <a:tr h="1439699">
                <a:tc>
                  <a:txBody>
                    <a:bodyPr/>
                    <a:lstStyle/>
                    <a:p>
                      <a:r>
                        <a:rPr lang="en-US" sz="1400" dirty="0"/>
                        <a:t>Attribute Groups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  404684003 |Clinical finding| :</a:t>
                      </a:r>
                    </a:p>
                    <a:p>
                      <a:r>
                        <a:rPr lang="en-US" sz="1400" dirty="0"/>
                        <a:t>        {  363698007 |Finding site|  = &lt;&lt;  39057004 |Pulmonary valve structure| ,</a:t>
                      </a:r>
                    </a:p>
                    <a:p>
                      <a:r>
                        <a:rPr lang="en-US" sz="1400" dirty="0"/>
                        <a:t>             116676008 |Associated morphology|  = &lt;&lt;  415582006 |Stenosis| },</a:t>
                      </a:r>
                    </a:p>
                    <a:p>
                      <a:r>
                        <a:rPr lang="en-US" sz="1400" dirty="0"/>
                        <a:t>        {  363698007 |Finding site|  = &lt;&lt;  53085002 |Right ventricular structure| , </a:t>
                      </a:r>
                    </a:p>
                    <a:p>
                      <a:r>
                        <a:rPr lang="en-US" sz="1400" dirty="0"/>
                        <a:t>             116676008 |Associated morphology|  = &lt;&lt;  56246009 |Hypertrophy| }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7591127"/>
                  </a:ext>
                </a:extLst>
              </a:tr>
              <a:tr h="358546">
                <a:tc>
                  <a:txBody>
                    <a:bodyPr/>
                    <a:lstStyle/>
                    <a:p>
                      <a:r>
                        <a:rPr lang="en-US" sz="1400" dirty="0"/>
                        <a:t>Attribute constrains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&lt;&lt;  404684003 |Clinical finding| :</a:t>
                      </a:r>
                    </a:p>
                    <a:p>
                      <a:r>
                        <a:rPr lang="en-US" sz="1400" dirty="0"/>
                        <a:t>        &lt;&lt;  47429007 |Associated with|  = &lt;&lt;  267038008 |Edema|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23773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4335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SNOMED CT ECL – a super brief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892053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…and much more…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1C74A5D-72A6-2D21-4E56-78B43A960136}"/>
              </a:ext>
            </a:extLst>
          </p:cNvPr>
          <p:cNvGraphicFramePr>
            <a:graphicFrameLocks noGrp="1"/>
          </p:cNvGraphicFramePr>
          <p:nvPr/>
        </p:nvGraphicFramePr>
        <p:xfrm>
          <a:off x="117428" y="1210914"/>
          <a:ext cx="8909144" cy="3474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5355">
                  <a:extLst>
                    <a:ext uri="{9D8B030D-6E8A-4147-A177-3AD203B41FA5}">
                      <a16:colId xmlns:a16="http://schemas.microsoft.com/office/drawing/2014/main" val="1852144752"/>
                    </a:ext>
                  </a:extLst>
                </a:gridCol>
                <a:gridCol w="7813789">
                  <a:extLst>
                    <a:ext uri="{9D8B030D-6E8A-4147-A177-3AD203B41FA5}">
                      <a16:colId xmlns:a16="http://schemas.microsoft.com/office/drawing/2014/main" val="349723884"/>
                    </a:ext>
                  </a:extLst>
                </a:gridCol>
              </a:tblGrid>
              <a:tr h="1415797">
                <a:tc>
                  <a:txBody>
                    <a:bodyPr/>
                    <a:lstStyle/>
                    <a:p>
                      <a:r>
                        <a:rPr lang="en-US" sz="1400" dirty="0"/>
                        <a:t>Concrete values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 763158003 |Medicinal product (product)| :</a:t>
                      </a:r>
                    </a:p>
                    <a:p>
                      <a:r>
                        <a:rPr lang="en-US" sz="1400" dirty="0"/>
                        <a:t>     411116001 |Has manufactured dose form (attribute)|  = &lt;&lt;  385268001 |Oral dose form (dose form)| ,</a:t>
                      </a:r>
                    </a:p>
                    <a:p>
                      <a:r>
                        <a:rPr lang="en-US" sz="1400" dirty="0"/>
                        <a:t>    {    &lt;&lt;  127489000 |Has active ingredient (attribute)|  = &lt;&lt;  372687004 |Amoxicillin (substance)| ,</a:t>
                      </a:r>
                    </a:p>
                    <a:p>
                      <a:r>
                        <a:rPr lang="en-US" sz="1400" dirty="0"/>
                        <a:t>          1142135004 |Has presentation strength numerator value (attribute)|  &gt;= #250, </a:t>
                      </a:r>
                    </a:p>
                    <a:p>
                      <a:r>
                        <a:rPr lang="en-US" sz="1400" dirty="0"/>
                        <a:t>         1142135004 |Has presentation strength numerator value (attribute)|  &lt;= #800, </a:t>
                      </a:r>
                    </a:p>
                    <a:p>
                      <a:r>
                        <a:rPr lang="en-US" sz="1400" dirty="0"/>
                        <a:t>         732945000 |Has presentation strength numerator unit (attribute)|  =  258684004 |milligram (qualifier value)| }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04254022"/>
                  </a:ext>
                </a:extLst>
              </a:tr>
              <a:tr h="394965">
                <a:tc>
                  <a:txBody>
                    <a:bodyPr/>
                    <a:lstStyle/>
                    <a:p>
                      <a:r>
                        <a:rPr lang="en-US" sz="1400" dirty="0"/>
                        <a:t>Attribute Groups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  125605004 |Fracture of bone| . 363698007 |Finding site|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7591127"/>
                  </a:ext>
                </a:extLst>
              </a:tr>
              <a:tr h="394965">
                <a:tc>
                  <a:txBody>
                    <a:bodyPr/>
                    <a:lstStyle/>
                    <a:p>
                      <a:r>
                        <a:rPr lang="en-US" sz="1400" dirty="0"/>
                        <a:t>Cardinality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  373873005 |Pharmaceutical / biologic product| :</a:t>
                      </a:r>
                    </a:p>
                    <a:p>
                      <a:r>
                        <a:rPr lang="en-US" sz="1400" dirty="0"/>
                        <a:t>        [1..3]  127489000 |Has active ingredient|  = &lt;  105590001 |Substance|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23773708"/>
                  </a:ext>
                </a:extLst>
              </a:tr>
              <a:tr h="394965">
                <a:tc>
                  <a:txBody>
                    <a:bodyPr/>
                    <a:lstStyle/>
                    <a:p>
                      <a:r>
                        <a:rPr lang="en-US" sz="1400" dirty="0"/>
                        <a:t>Operators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  19829001 |Disorder of lung|  AND (&lt;  301867009 |Edema of trunk|  OR</a:t>
                      </a:r>
                    </a:p>
                    <a:p>
                      <a:r>
                        <a:rPr lang="en-US" sz="1400" dirty="0"/>
                        <a:t>         ^  700043003 |Example problem list concepts reference set| 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57421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506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thoughts on ECL implicit </a:t>
            </a:r>
            <a:r>
              <a:rPr lang="en-US" dirty="0" err="1"/>
              <a:t>ValueSets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4" y="988306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 need to create anything</a:t>
            </a:r>
          </a:p>
          <a:p>
            <a:pPr lvl="1"/>
            <a:r>
              <a:rPr lang="en-US" dirty="0"/>
              <a:t>I can simply fire requests at the server as I think of them</a:t>
            </a:r>
          </a:p>
          <a:p>
            <a:pPr marL="0" indent="0">
              <a:buNone/>
            </a:pPr>
            <a:r>
              <a:rPr lang="en-US" sz="1500" dirty="0"/>
              <a:t>GET </a:t>
            </a:r>
            <a:r>
              <a:rPr lang="en-US" sz="1500" dirty="0">
                <a:hlinkClick r:id="rId2"/>
              </a:rPr>
              <a:t>https://r4.ontoserver.csiro.au/fhir/ValueSet/$expand?</a:t>
            </a:r>
          </a:p>
          <a:p>
            <a:pPr marL="0" indent="0">
              <a:buNone/>
            </a:pPr>
            <a:r>
              <a:rPr lang="en-US" sz="1500" dirty="0"/>
              <a:t>	</a:t>
            </a:r>
            <a:r>
              <a:rPr lang="en-US" sz="1500" dirty="0">
                <a:hlinkClick r:id="rId2"/>
              </a:rPr>
              <a:t>url=http://snomed.info/sct?fhir_vs=ecl/&lt;&lt;19829001 and &lt;&lt;301867009</a:t>
            </a:r>
            <a:endParaRPr lang="en-US" sz="1500" dirty="0"/>
          </a:p>
          <a:p>
            <a:pPr marL="0" indent="0">
              <a:buNone/>
            </a:pPr>
            <a:r>
              <a:rPr lang="en-US" sz="1500" dirty="0"/>
              <a:t>GET </a:t>
            </a:r>
            <a:r>
              <a:rPr lang="en-US" sz="1500" dirty="0">
                <a:hlinkClick r:id="rId3"/>
              </a:rPr>
              <a:t>https://r4.ontoserver.csiro.au/fhir/ValueSet/$expand?</a:t>
            </a:r>
          </a:p>
          <a:p>
            <a:pPr marL="0" indent="0">
              <a:buNone/>
            </a:pPr>
            <a:r>
              <a:rPr lang="en-US" sz="1500" dirty="0"/>
              <a:t>	</a:t>
            </a:r>
            <a:r>
              <a:rPr lang="en-US" sz="1500" dirty="0">
                <a:hlinkClick r:id="rId3"/>
              </a:rPr>
              <a:t>url=http://snomed.info/sct?fhir_vs=ecl/&lt;&lt;19829001 minus &lt;&lt;301867009</a:t>
            </a:r>
            <a:endParaRPr lang="en-US" sz="15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Much more compact and agile, caches well in web caches</a:t>
            </a:r>
          </a:p>
          <a:p>
            <a:r>
              <a:rPr lang="en-US" dirty="0"/>
              <a:t>ECL UI builders </a:t>
            </a:r>
            <a:r>
              <a:rPr lang="en-US" dirty="0">
                <a:hlinkClick r:id="rId4"/>
              </a:rPr>
              <a:t>https://ontoserver.csiro.au/shrimp/ecl</a:t>
            </a:r>
            <a:endParaRPr lang="en-US" dirty="0"/>
          </a:p>
          <a:p>
            <a:r>
              <a:rPr lang="en-US" dirty="0"/>
              <a:t>Great for </a:t>
            </a:r>
            <a:r>
              <a:rPr lang="en-US" dirty="0" err="1"/>
              <a:t>adhoc</a:t>
            </a:r>
            <a:r>
              <a:rPr lang="en-US" dirty="0"/>
              <a:t> queries</a:t>
            </a:r>
          </a:p>
        </p:txBody>
      </p:sp>
    </p:spTree>
    <p:extLst>
      <p:ext uri="{BB962C8B-B14F-4D97-AF65-F5344CB8AC3E}">
        <p14:creationId xmlns:p14="http://schemas.microsoft.com/office/powerpoint/2010/main" val="18176120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5564D-0418-37D9-ADFB-79597F71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system supplements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5D272-9D76-4DB9-68A7-6F206885DA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65849-DF97-9379-C051-E30D80073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9361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5F4E-62C6-10E7-3FB1-9CF361A5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Terminology resources</a:t>
            </a:r>
          </a:p>
        </p:txBody>
      </p:sp>
      <p:sp>
        <p:nvSpPr>
          <p:cNvPr id="27" name="Text Placeholder 48">
            <a:extLst>
              <a:ext uri="{FF2B5EF4-FFF2-40B4-BE49-F238E27FC236}">
                <a16:creationId xmlns:a16="http://schemas.microsoft.com/office/drawing/2014/main" id="{0091D106-54B4-7695-4F70-ABA43B27D5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1693" y="3676231"/>
            <a:ext cx="1508785" cy="731520"/>
          </a:xfrm>
          <a:prstGeom prst="foldedCorne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1350" dirty="0"/>
              <a:t>$expand</a:t>
            </a:r>
            <a:br>
              <a:rPr lang="en-US" sz="1350" dirty="0"/>
            </a:br>
            <a:r>
              <a:rPr lang="en-US" sz="1350" dirty="0"/>
              <a:t>$validate-code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BC59B39-B47E-B343-BA72-C046AFDC213C}"/>
              </a:ext>
            </a:extLst>
          </p:cNvPr>
          <p:cNvSpPr/>
          <p:nvPr/>
        </p:nvSpPr>
        <p:spPr>
          <a:xfrm>
            <a:off x="4059576" y="1412573"/>
            <a:ext cx="1154684" cy="213645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b="1" dirty="0"/>
              <a:t>Concept Map</a:t>
            </a:r>
          </a:p>
          <a:p>
            <a:pPr algn="ctr"/>
            <a:r>
              <a:rPr lang="en-AU" sz="1050" dirty="0"/>
              <a:t>A (one way) mapping from a set of concepts to one or more other concepts</a:t>
            </a:r>
          </a:p>
          <a:p>
            <a:endParaRPr lang="en-AU" sz="105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559A74-CC11-405D-C2E6-FFF78608A0EF}"/>
              </a:ext>
            </a:extLst>
          </p:cNvPr>
          <p:cNvGraphicFramePr>
            <a:graphicFrameLocks noGrp="1"/>
          </p:cNvGraphicFramePr>
          <p:nvPr/>
        </p:nvGraphicFramePr>
        <p:xfrm>
          <a:off x="4137099" y="2581625"/>
          <a:ext cx="1001007" cy="8247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/>
                        <a:t>rel</a:t>
                      </a:r>
                      <a:endParaRPr lang="en-US" sz="9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tgt</a:t>
                      </a:r>
                      <a:endParaRPr lang="en-US" sz="9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6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28932" marR="28932" marT="14466" marB="1446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9056943-EB07-9BD8-103E-420B5445178E}"/>
              </a:ext>
            </a:extLst>
          </p:cNvPr>
          <p:cNvSpPr/>
          <p:nvPr/>
        </p:nvSpPr>
        <p:spPr>
          <a:xfrm>
            <a:off x="7347664" y="2722137"/>
            <a:ext cx="1480234" cy="1937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1200" b="1" dirty="0"/>
              <a:t>Code System</a:t>
            </a:r>
          </a:p>
          <a:p>
            <a:pPr algn="l"/>
            <a:r>
              <a:rPr lang="en-AU" sz="1050" dirty="0"/>
              <a:t>A set of concepts with a coherent meaning</a:t>
            </a:r>
          </a:p>
          <a:p>
            <a:pPr algn="l"/>
            <a:endParaRPr lang="en-AU" sz="1050" dirty="0"/>
          </a:p>
          <a:p>
            <a:pPr algn="l"/>
            <a:r>
              <a:rPr lang="en-AU" sz="1050" dirty="0" err="1"/>
              <a:t>url</a:t>
            </a:r>
            <a:r>
              <a:rPr lang="en-AU" sz="1050" dirty="0"/>
              <a:t>, version, name, …</a:t>
            </a:r>
          </a:p>
          <a:p>
            <a:pPr algn="l"/>
            <a:r>
              <a:rPr lang="en-AU" sz="1050" dirty="0"/>
              <a:t>Filters, Properties</a:t>
            </a:r>
          </a:p>
          <a:p>
            <a:pPr algn="l"/>
            <a:r>
              <a:rPr lang="en-AU" sz="1050" dirty="0"/>
              <a:t>Concepts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Code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Display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Definition</a:t>
            </a:r>
            <a:endParaRPr lang="en-AU" sz="9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5D04C-E63E-4619-D1DF-D9807F6199A4}"/>
              </a:ext>
            </a:extLst>
          </p:cNvPr>
          <p:cNvGrpSpPr/>
          <p:nvPr/>
        </p:nvGrpSpPr>
        <p:grpSpPr>
          <a:xfrm>
            <a:off x="6791198" y="2381890"/>
            <a:ext cx="627095" cy="543404"/>
            <a:chOff x="8095542" y="3248319"/>
            <a:chExt cx="908052" cy="66513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E67A2AC-3A64-F5E0-0C72-E18AA4A84EC9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FFDEFB-6C4E-C7E2-5BE9-6BAB0FB99D9A}"/>
                </a:ext>
              </a:extLst>
            </p:cNvPr>
            <p:cNvSpPr txBox="1"/>
            <p:nvPr/>
          </p:nvSpPr>
          <p:spPr>
            <a:xfrm rot="1041817">
              <a:off x="8095542" y="3248319"/>
              <a:ext cx="908052" cy="508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Selects</a:t>
              </a:r>
            </a:p>
            <a:p>
              <a:r>
                <a:rPr lang="en-AU" sz="1050" dirty="0"/>
                <a:t>from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AB7E066-4782-D0D3-6D20-4C28F31E9EDA}"/>
              </a:ext>
            </a:extLst>
          </p:cNvPr>
          <p:cNvSpPr/>
          <p:nvPr/>
        </p:nvSpPr>
        <p:spPr>
          <a:xfrm>
            <a:off x="5776463" y="2160202"/>
            <a:ext cx="1060516" cy="13888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Value Set</a:t>
            </a:r>
          </a:p>
          <a:p>
            <a:pPr algn="ctr"/>
            <a:r>
              <a:rPr lang="en-AU" sz="1050" dirty="0"/>
              <a:t>A selection of a set of codes for use in a particular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D73BC-29A3-1D5B-D9C8-77DF8C949EBC}"/>
              </a:ext>
            </a:extLst>
          </p:cNvPr>
          <p:cNvSpPr txBox="1"/>
          <p:nvPr/>
        </p:nvSpPr>
        <p:spPr>
          <a:xfrm>
            <a:off x="8652811" y="2551675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87D90C-CB19-5A14-667A-BC56227FBCA5}"/>
              </a:ext>
            </a:extLst>
          </p:cNvPr>
          <p:cNvGrpSpPr/>
          <p:nvPr/>
        </p:nvGrpSpPr>
        <p:grpSpPr>
          <a:xfrm>
            <a:off x="5242381" y="1890032"/>
            <a:ext cx="574740" cy="462613"/>
            <a:chOff x="8133055" y="3347207"/>
            <a:chExt cx="832242" cy="566243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9D8C04-2F83-E711-8044-0B03107665AD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8C3C60-FF81-99C0-2BC7-360A0FFAE604}"/>
                </a:ext>
              </a:extLst>
            </p:cNvPr>
            <p:cNvSpPr txBox="1"/>
            <p:nvPr/>
          </p:nvSpPr>
          <p:spPr>
            <a:xfrm rot="1041817">
              <a:off x="8133843" y="3347207"/>
              <a:ext cx="831454" cy="310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Target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3B6814-79BC-812B-977B-B749744596AE}"/>
              </a:ext>
            </a:extLst>
          </p:cNvPr>
          <p:cNvSpPr txBox="1"/>
          <p:nvPr/>
        </p:nvSpPr>
        <p:spPr>
          <a:xfrm>
            <a:off x="6691833" y="1953986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C6B3F6F-7571-3407-4403-AE0BC7F0E54E}"/>
              </a:ext>
            </a:extLst>
          </p:cNvPr>
          <p:cNvSpPr/>
          <p:nvPr/>
        </p:nvSpPr>
        <p:spPr>
          <a:xfrm>
            <a:off x="466079" y="2620430"/>
            <a:ext cx="1480234" cy="1937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1200" b="1" dirty="0"/>
              <a:t>Code System</a:t>
            </a:r>
          </a:p>
          <a:p>
            <a:pPr algn="l"/>
            <a:r>
              <a:rPr lang="en-AU" sz="1050" dirty="0"/>
              <a:t>A set of concepts with a coherent meaning</a:t>
            </a:r>
          </a:p>
          <a:p>
            <a:pPr algn="l"/>
            <a:endParaRPr lang="en-AU" sz="1050" dirty="0"/>
          </a:p>
          <a:p>
            <a:pPr algn="l"/>
            <a:r>
              <a:rPr lang="en-AU" sz="1050" dirty="0" err="1"/>
              <a:t>url</a:t>
            </a:r>
            <a:r>
              <a:rPr lang="en-AU" sz="1050" dirty="0"/>
              <a:t>, version, name, …</a:t>
            </a:r>
          </a:p>
          <a:p>
            <a:pPr algn="l"/>
            <a:r>
              <a:rPr lang="en-AU" sz="1050" dirty="0"/>
              <a:t>Filters, Properties</a:t>
            </a:r>
          </a:p>
          <a:p>
            <a:pPr algn="l"/>
            <a:r>
              <a:rPr lang="en-AU" sz="1050" dirty="0"/>
              <a:t>Concepts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Code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Display</a:t>
            </a:r>
          </a:p>
          <a:p>
            <a:pPr marL="90411" indent="-90411">
              <a:buFont typeface="Arial" charset="0"/>
              <a:buChar char="•"/>
            </a:pPr>
            <a:r>
              <a:rPr lang="en-AU" sz="1050" dirty="0"/>
              <a:t>Definition</a:t>
            </a:r>
            <a:endParaRPr lang="en-AU" sz="9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B4F6FD-F007-6C1F-0656-E05C9836F9D8}"/>
              </a:ext>
            </a:extLst>
          </p:cNvPr>
          <p:cNvGrpSpPr/>
          <p:nvPr/>
        </p:nvGrpSpPr>
        <p:grpSpPr>
          <a:xfrm>
            <a:off x="1920410" y="2325812"/>
            <a:ext cx="627095" cy="543404"/>
            <a:chOff x="8095542" y="3248319"/>
            <a:chExt cx="908052" cy="66513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FF74B07-5C8C-8533-2216-5964FD9EC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92D491-710A-9ABB-4E38-5136B61E016D}"/>
                </a:ext>
              </a:extLst>
            </p:cNvPr>
            <p:cNvSpPr txBox="1"/>
            <p:nvPr/>
          </p:nvSpPr>
          <p:spPr>
            <a:xfrm rot="20330733">
              <a:off x="8095542" y="3248319"/>
              <a:ext cx="908052" cy="508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Selects</a:t>
              </a:r>
            </a:p>
            <a:p>
              <a:r>
                <a:rPr lang="en-AU" sz="1050" dirty="0"/>
                <a:t>from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949AE7-C0A4-0DA1-5502-B69DAC69EE56}"/>
              </a:ext>
            </a:extLst>
          </p:cNvPr>
          <p:cNvSpPr/>
          <p:nvPr/>
        </p:nvSpPr>
        <p:spPr>
          <a:xfrm>
            <a:off x="2465828" y="2174798"/>
            <a:ext cx="1060516" cy="13888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Value Set</a:t>
            </a:r>
          </a:p>
          <a:p>
            <a:pPr algn="ctr"/>
            <a:r>
              <a:rPr lang="en-AU" sz="1050" dirty="0"/>
              <a:t>A selection of a set of codes for use in a particular context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5ED6BF-F722-30B9-2801-5AEE1A6ED46C}"/>
              </a:ext>
            </a:extLst>
          </p:cNvPr>
          <p:cNvSpPr txBox="1"/>
          <p:nvPr/>
        </p:nvSpPr>
        <p:spPr>
          <a:xfrm>
            <a:off x="292814" y="2447305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7F84EE-DF6F-694D-0CF2-7A6FEFA636B1}"/>
              </a:ext>
            </a:extLst>
          </p:cNvPr>
          <p:cNvGrpSpPr/>
          <p:nvPr/>
        </p:nvGrpSpPr>
        <p:grpSpPr>
          <a:xfrm flipH="1">
            <a:off x="3446301" y="1917018"/>
            <a:ext cx="612668" cy="462613"/>
            <a:chOff x="8105987" y="3347207"/>
            <a:chExt cx="887163" cy="56624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EC04924-33BD-CF47-E983-77F9AA41E203}"/>
                </a:ext>
              </a:extLst>
            </p:cNvPr>
            <p:cNvCxnSpPr/>
            <p:nvPr/>
          </p:nvCxnSpPr>
          <p:spPr>
            <a:xfrm>
              <a:off x="8133055" y="3670423"/>
              <a:ext cx="756084" cy="24302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80F30-6192-E3ED-1314-F5579D6C25F1}"/>
                </a:ext>
              </a:extLst>
            </p:cNvPr>
            <p:cNvSpPr txBox="1"/>
            <p:nvPr/>
          </p:nvSpPr>
          <p:spPr>
            <a:xfrm rot="1041817">
              <a:off x="8105987" y="3347207"/>
              <a:ext cx="887163" cy="310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Source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FF38B9C-A88F-3CD2-4E46-9BA319F647CC}"/>
              </a:ext>
            </a:extLst>
          </p:cNvPr>
          <p:cNvSpPr txBox="1"/>
          <p:nvPr/>
        </p:nvSpPr>
        <p:spPr>
          <a:xfrm>
            <a:off x="2306425" y="2012951"/>
            <a:ext cx="29029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endParaRPr lang="en-US" sz="760" b="1" dirty="0"/>
          </a:p>
        </p:txBody>
      </p:sp>
      <p:sp>
        <p:nvSpPr>
          <p:cNvPr id="26" name="Folded Corner 25">
            <a:extLst>
              <a:ext uri="{FF2B5EF4-FFF2-40B4-BE49-F238E27FC236}">
                <a16:creationId xmlns:a16="http://schemas.microsoft.com/office/drawing/2014/main" id="{BE190AA1-CEC9-CD5D-D81E-75316020A8C3}"/>
              </a:ext>
            </a:extLst>
          </p:cNvPr>
          <p:cNvSpPr/>
          <p:nvPr/>
        </p:nvSpPr>
        <p:spPr>
          <a:xfrm>
            <a:off x="654279" y="1691059"/>
            <a:ext cx="1327668" cy="784946"/>
          </a:xfrm>
          <a:prstGeom prst="foldedCorne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$lookup</a:t>
            </a:r>
            <a:br>
              <a:rPr lang="en-US" sz="1350" dirty="0"/>
            </a:br>
            <a:r>
              <a:rPr lang="en-US" sz="1350" dirty="0"/>
              <a:t>$validate-code</a:t>
            </a:r>
            <a:br>
              <a:rPr lang="en-US" sz="1350" dirty="0"/>
            </a:br>
            <a:r>
              <a:rPr lang="en-US" sz="1350" dirty="0"/>
              <a:t>$subsumes</a:t>
            </a:r>
          </a:p>
        </p:txBody>
      </p:sp>
      <p:sp>
        <p:nvSpPr>
          <p:cNvPr id="28" name="Text Placeholder 48">
            <a:extLst>
              <a:ext uri="{FF2B5EF4-FFF2-40B4-BE49-F238E27FC236}">
                <a16:creationId xmlns:a16="http://schemas.microsoft.com/office/drawing/2014/main" id="{7EC37656-C0F6-5401-61EB-1BE301F0FDF3}"/>
              </a:ext>
            </a:extLst>
          </p:cNvPr>
          <p:cNvSpPr txBox="1">
            <a:spLocks/>
          </p:cNvSpPr>
          <p:nvPr/>
        </p:nvSpPr>
        <p:spPr>
          <a:xfrm>
            <a:off x="4084051" y="3633323"/>
            <a:ext cx="1105733" cy="545468"/>
          </a:xfrm>
          <a:prstGeom prst="foldedCorne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/>
              <a:t>$translate</a:t>
            </a:r>
            <a:br>
              <a:rPr lang="en-US" sz="1350" dirty="0"/>
            </a:br>
            <a:r>
              <a:rPr lang="en-US" sz="1350" dirty="0"/>
              <a:t>$closure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7721F5-6300-2599-9E92-FABD24E27B78}"/>
              </a:ext>
            </a:extLst>
          </p:cNvPr>
          <p:cNvSpPr txBox="1"/>
          <p:nvPr/>
        </p:nvSpPr>
        <p:spPr>
          <a:xfrm>
            <a:off x="2220686" y="1910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1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 animBg="1"/>
      <p:bldP spid="4" grpId="0" animBg="1"/>
      <p:bldP spid="6" grpId="0" animBg="1"/>
      <p:bldP spid="10" grpId="0" animBg="1"/>
      <p:bldP spid="11" grpId="0" animBg="1"/>
      <p:bldP spid="15" grpId="0" animBg="1"/>
      <p:bldP spid="20" grpId="0" animBg="1"/>
      <p:bldP spid="25" grpId="0" animBg="1"/>
      <p:bldP spid="26" grpId="0" animBg="1"/>
      <p:bldP spid="2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Augmenting a </a:t>
            </a:r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Heaps of </a:t>
            </a:r>
            <a:r>
              <a:rPr lang="en-US" sz="1800" dirty="0" err="1"/>
              <a:t>CodeSystems</a:t>
            </a:r>
            <a:r>
              <a:rPr lang="en-US" sz="1800" dirty="0"/>
              <a:t> are maintained by others – it’s great!</a:t>
            </a:r>
          </a:p>
          <a:p>
            <a:pPr lvl="1"/>
            <a:r>
              <a:rPr lang="en-US" sz="1500" b="1" i="1" dirty="0"/>
              <a:t>Many</a:t>
            </a:r>
            <a:r>
              <a:rPr lang="en-US" sz="1500" dirty="0"/>
              <a:t> HL7 </a:t>
            </a:r>
            <a:r>
              <a:rPr lang="en-US" sz="1500" dirty="0" err="1"/>
              <a:t>CodeSystems</a:t>
            </a:r>
            <a:endParaRPr lang="en-US" sz="1500" dirty="0"/>
          </a:p>
          <a:p>
            <a:pPr lvl="1"/>
            <a:r>
              <a:rPr lang="en-US" sz="1500" dirty="0"/>
              <a:t>Large published </a:t>
            </a:r>
            <a:r>
              <a:rPr lang="en-US" sz="1500" dirty="0" err="1"/>
              <a:t>CodeSystems</a:t>
            </a:r>
            <a:r>
              <a:rPr lang="en-US" sz="1500" dirty="0"/>
              <a:t> – e.g. LOINC, SNOMED CT etc.</a:t>
            </a:r>
          </a:p>
          <a:p>
            <a:pPr lvl="1"/>
            <a:r>
              <a:rPr lang="en-US" sz="1500" dirty="0"/>
              <a:t>Local/regional </a:t>
            </a:r>
            <a:r>
              <a:rPr lang="en-US" sz="1500" dirty="0" err="1"/>
              <a:t>CodeSystems</a:t>
            </a:r>
            <a:endParaRPr lang="en-US" sz="1500" dirty="0"/>
          </a:p>
          <a:p>
            <a:r>
              <a:rPr lang="en-US" sz="1800" dirty="0"/>
              <a:t>But what if you need to…</a:t>
            </a:r>
          </a:p>
          <a:p>
            <a:pPr lvl="1"/>
            <a:r>
              <a:rPr lang="en-US" sz="1500" dirty="0" err="1"/>
              <a:t>Customise</a:t>
            </a:r>
            <a:r>
              <a:rPr lang="en-US" sz="1500" dirty="0"/>
              <a:t> the display term for a code?</a:t>
            </a:r>
          </a:p>
          <a:p>
            <a:pPr lvl="1"/>
            <a:r>
              <a:rPr lang="en-US" sz="1500" dirty="0"/>
              <a:t>Translate a </a:t>
            </a:r>
            <a:r>
              <a:rPr lang="en-US" sz="1500" dirty="0" err="1"/>
              <a:t>CodeSystem</a:t>
            </a:r>
            <a:r>
              <a:rPr lang="en-US" sz="1500" dirty="0"/>
              <a:t> to another language?</a:t>
            </a:r>
          </a:p>
          <a:p>
            <a:pPr lvl="1"/>
            <a:r>
              <a:rPr lang="en-US" sz="1500" dirty="0"/>
              <a:t>Add properties to a </a:t>
            </a:r>
            <a:r>
              <a:rPr lang="en-US" sz="1500" dirty="0" err="1"/>
              <a:t>CodeSystem’s</a:t>
            </a:r>
            <a:r>
              <a:rPr lang="en-US" sz="1500" dirty="0"/>
              <a:t> codes?</a:t>
            </a:r>
          </a:p>
          <a:p>
            <a:r>
              <a:rPr lang="en-US" sz="1800" dirty="0"/>
              <a:t>You could ask the maintainer</a:t>
            </a:r>
          </a:p>
          <a:p>
            <a:pPr lvl="1"/>
            <a:r>
              <a:rPr lang="en-US" sz="1500" dirty="0"/>
              <a:t>probably should if it is generally useful</a:t>
            </a:r>
          </a:p>
          <a:p>
            <a:pPr lvl="1"/>
            <a:r>
              <a:rPr lang="en-US" sz="1500" dirty="0"/>
              <a:t>…but you don’t know if/when it will happen</a:t>
            </a:r>
          </a:p>
          <a:p>
            <a:pPr lvl="1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4967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This is what </a:t>
            </a:r>
            <a:r>
              <a:rPr lang="en-US" dirty="0" err="1"/>
              <a:t>CodeSystem</a:t>
            </a:r>
            <a:r>
              <a:rPr lang="en-US" dirty="0"/>
              <a:t> Supplements are for…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Extending codes in existing </a:t>
            </a:r>
            <a:r>
              <a:rPr lang="en-US" dirty="0" err="1"/>
              <a:t>CodeSystems</a:t>
            </a:r>
            <a:r>
              <a:rPr lang="en-US" dirty="0"/>
              <a:t> with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Designations (including language translations)</a:t>
            </a:r>
          </a:p>
          <a:p>
            <a:r>
              <a:rPr lang="en-US" dirty="0"/>
              <a:t>But…do not allow addition of new codes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Used in the context of a </a:t>
            </a:r>
            <a:r>
              <a:rPr lang="en-US" dirty="0" err="1"/>
              <a:t>ValueSet</a:t>
            </a:r>
            <a:endParaRPr lang="en-US" dirty="0"/>
          </a:p>
          <a:p>
            <a:pPr lvl="1"/>
            <a:r>
              <a:rPr lang="en-US" dirty="0"/>
              <a:t>Affects the $expand results</a:t>
            </a:r>
          </a:p>
          <a:p>
            <a:pPr lvl="1"/>
            <a:r>
              <a:rPr lang="en-US" dirty="0"/>
              <a:t>Changes returned display</a:t>
            </a:r>
          </a:p>
          <a:p>
            <a:pPr lvl="1"/>
            <a:r>
              <a:rPr lang="en-US" dirty="0"/>
              <a:t>Adds in available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CFA00-52DE-17B5-A4D1-DC2A03569A91}"/>
              </a:ext>
            </a:extLst>
          </p:cNvPr>
          <p:cNvSpPr txBox="1"/>
          <p:nvPr/>
        </p:nvSpPr>
        <p:spPr>
          <a:xfrm>
            <a:off x="385602" y="1582332"/>
            <a:ext cx="45609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100" dirty="0">
                <a:latin typeface="Apple Color Emoji" pitchFamily="2" charset="0"/>
              </a:rPr>
              <a:t>✅</a:t>
            </a:r>
            <a:endParaRPr lang="en-AU" dirty="0">
              <a:effectLst/>
              <a:latin typeface="Apple Color Emoji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F250B-C6CA-3A82-F468-CB53A27EB84D}"/>
              </a:ext>
            </a:extLst>
          </p:cNvPr>
          <p:cNvSpPr txBox="1"/>
          <p:nvPr/>
        </p:nvSpPr>
        <p:spPr>
          <a:xfrm>
            <a:off x="365760" y="2788920"/>
            <a:ext cx="456090" cy="4154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sz="2100" dirty="0">
                <a:latin typeface="Apple Color Emoji" pitchFamily="2" charset="0"/>
              </a:rPr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58927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translations work in FHIR Terminology anyway?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key is </a:t>
            </a:r>
            <a:r>
              <a:rPr lang="en-US" dirty="0">
                <a:hlinkClick r:id="rId2"/>
              </a:rPr>
              <a:t>https://build.fhir.org/languages.html</a:t>
            </a:r>
            <a:endParaRPr lang="en-US" dirty="0"/>
          </a:p>
          <a:p>
            <a:r>
              <a:rPr lang="en-US" dirty="0"/>
              <a:t>For the requestor, it’s just HTTP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There’s also the </a:t>
            </a:r>
            <a:r>
              <a:rPr lang="en-US" dirty="0" err="1"/>
              <a:t>displayLanguage</a:t>
            </a:r>
            <a:r>
              <a:rPr lang="en-US" dirty="0"/>
              <a:t> parameter if headers are a problem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F5E85B-DD4D-4997-CBBC-F7DC7CF32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251925"/>
              </p:ext>
            </p:extLst>
          </p:nvPr>
        </p:nvGraphicFramePr>
        <p:xfrm>
          <a:off x="811602" y="2359007"/>
          <a:ext cx="3490892" cy="9395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75062">
                  <a:extLst>
                    <a:ext uri="{9D8B030D-6E8A-4147-A177-3AD203B41FA5}">
                      <a16:colId xmlns:a16="http://schemas.microsoft.com/office/drawing/2014/main" val="700359677"/>
                    </a:ext>
                  </a:extLst>
                </a:gridCol>
                <a:gridCol w="2015830">
                  <a:extLst>
                    <a:ext uri="{9D8B030D-6E8A-4147-A177-3AD203B41FA5}">
                      <a16:colId xmlns:a16="http://schemas.microsoft.com/office/drawing/2014/main" val="1189652113"/>
                    </a:ext>
                  </a:extLst>
                </a:gridCol>
              </a:tblGrid>
              <a:tr h="469756">
                <a:tc>
                  <a:txBody>
                    <a:bodyPr/>
                    <a:lstStyle/>
                    <a:p>
                      <a:r>
                        <a:rPr lang="en-US" sz="1300" dirty="0"/>
                        <a:t>Request header</a:t>
                      </a:r>
                    </a:p>
                  </a:txBody>
                  <a:tcPr marL="61273" marR="61273" marT="30636" marB="30636"/>
                </a:tc>
                <a:tc>
                  <a:txBody>
                    <a:bodyPr/>
                    <a:lstStyle/>
                    <a:p>
                      <a:r>
                        <a:rPr lang="en-AU" sz="1300" dirty="0"/>
                        <a:t>Accept-Language: de-DE</a:t>
                      </a:r>
                      <a:endParaRPr lang="en-US" sz="1300" dirty="0"/>
                    </a:p>
                  </a:txBody>
                  <a:tcPr marL="61273" marR="61273" marT="30636" marB="30636"/>
                </a:tc>
                <a:extLst>
                  <a:ext uri="{0D108BD9-81ED-4DB2-BD59-A6C34878D82A}">
                    <a16:rowId xmlns:a16="http://schemas.microsoft.com/office/drawing/2014/main" val="2611855813"/>
                  </a:ext>
                </a:extLst>
              </a:tr>
              <a:tr h="469756">
                <a:tc>
                  <a:txBody>
                    <a:bodyPr/>
                    <a:lstStyle/>
                    <a:p>
                      <a:r>
                        <a:rPr lang="en-US" sz="1300" dirty="0"/>
                        <a:t>Response header</a:t>
                      </a:r>
                    </a:p>
                  </a:txBody>
                  <a:tcPr marL="61273" marR="61273" marT="30636" marB="30636"/>
                </a:tc>
                <a:tc>
                  <a:txBody>
                    <a:bodyPr/>
                    <a:lstStyle/>
                    <a:p>
                      <a:r>
                        <a:rPr lang="en-AU" sz="1300" dirty="0"/>
                        <a:t>Content-Language: </a:t>
                      </a:r>
                      <a:r>
                        <a:rPr lang="en-AU" sz="1300" dirty="0" err="1"/>
                        <a:t>en</a:t>
                      </a:r>
                      <a:r>
                        <a:rPr lang="en-AU" sz="1300" dirty="0"/>
                        <a:t>-US</a:t>
                      </a:r>
                      <a:endParaRPr lang="en-US" sz="1300" dirty="0"/>
                    </a:p>
                  </a:txBody>
                  <a:tcPr marL="61273" marR="61273" marT="30636" marB="30636"/>
                </a:tc>
                <a:extLst>
                  <a:ext uri="{0D108BD9-81ED-4DB2-BD59-A6C34878D82A}">
                    <a16:rowId xmlns:a16="http://schemas.microsoft.com/office/drawing/2014/main" val="304778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913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translation to a </a:t>
            </a:r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6CB1F-A4FD-AA71-194F-0A08DF02E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70642-C37E-F3B3-49E1-C39A02F92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5" y="1447864"/>
            <a:ext cx="5731783" cy="3037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DC2865-AFB9-C0BE-F86D-E8FB3EFAE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384" y="1183404"/>
            <a:ext cx="4995701" cy="39600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DDAB90-80C6-5EAB-C92F-4CEC3135C347}"/>
              </a:ext>
            </a:extLst>
          </p:cNvPr>
          <p:cNvSpPr/>
          <p:nvPr/>
        </p:nvSpPr>
        <p:spPr>
          <a:xfrm>
            <a:off x="141890" y="4169982"/>
            <a:ext cx="3933494" cy="299542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AAF1A6-EB36-627A-3925-4C826FAC15EC}"/>
              </a:ext>
            </a:extLst>
          </p:cNvPr>
          <p:cNvSpPr/>
          <p:nvPr/>
        </p:nvSpPr>
        <p:spPr>
          <a:xfrm>
            <a:off x="4457701" y="1412783"/>
            <a:ext cx="918341" cy="163770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0A045-0A74-D483-D8AF-D8D30DCFF87D}"/>
              </a:ext>
            </a:extLst>
          </p:cNvPr>
          <p:cNvSpPr/>
          <p:nvPr/>
        </p:nvSpPr>
        <p:spPr>
          <a:xfrm>
            <a:off x="4705054" y="1813372"/>
            <a:ext cx="1099643" cy="299541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E941B0-DF63-40B6-92C2-CD5CC8710CBD}"/>
              </a:ext>
            </a:extLst>
          </p:cNvPr>
          <p:cNvSpPr/>
          <p:nvPr/>
        </p:nvSpPr>
        <p:spPr>
          <a:xfrm>
            <a:off x="4705054" y="2109305"/>
            <a:ext cx="3737381" cy="531420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8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24" y="673012"/>
            <a:ext cx="8229600" cy="782327"/>
          </a:xfrm>
        </p:spPr>
        <p:txBody>
          <a:bodyPr/>
          <a:lstStyle/>
          <a:p>
            <a:r>
              <a:rPr lang="en-US" dirty="0"/>
              <a:t>We need a </a:t>
            </a:r>
            <a:br>
              <a:rPr lang="en-US" dirty="0"/>
            </a:br>
            <a:r>
              <a:rPr lang="en-US" dirty="0" err="1"/>
              <a:t>ValueSet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that uses the </a:t>
            </a:r>
            <a:br>
              <a:rPr lang="en-US" dirty="0"/>
            </a:br>
            <a:r>
              <a:rPr lang="en-US" dirty="0"/>
              <a:t>supplement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9F6DF-7A7A-BD3F-5E7E-70222CCE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762" y="339132"/>
            <a:ext cx="5829300" cy="48043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4BDF61-5756-FFC3-A13D-E2EE7D212A43}"/>
              </a:ext>
            </a:extLst>
          </p:cNvPr>
          <p:cNvSpPr/>
          <p:nvPr/>
        </p:nvSpPr>
        <p:spPr>
          <a:xfrm>
            <a:off x="3389587" y="1064176"/>
            <a:ext cx="5588876" cy="882866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757E1-CC3D-ACF7-462F-D049ED0A2505}"/>
              </a:ext>
            </a:extLst>
          </p:cNvPr>
          <p:cNvSpPr/>
          <p:nvPr/>
        </p:nvSpPr>
        <p:spPr>
          <a:xfrm>
            <a:off x="3497187" y="3950782"/>
            <a:ext cx="3415993" cy="853586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09C986-881F-5C09-857D-720B8A2C5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0" y="2548475"/>
            <a:ext cx="8942202" cy="6479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EB902E-0A04-5619-1F44-1DE3BD4B1FB6}"/>
              </a:ext>
            </a:extLst>
          </p:cNvPr>
          <p:cNvSpPr/>
          <p:nvPr/>
        </p:nvSpPr>
        <p:spPr>
          <a:xfrm>
            <a:off x="75673" y="2611163"/>
            <a:ext cx="783548" cy="171452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xplosion 2 11">
            <a:extLst>
              <a:ext uri="{FF2B5EF4-FFF2-40B4-BE49-F238E27FC236}">
                <a16:creationId xmlns:a16="http://schemas.microsoft.com/office/drawing/2014/main" id="{D1D82E6C-FE2B-86E1-E20E-96AB5DE20D71}"/>
              </a:ext>
            </a:extLst>
          </p:cNvPr>
          <p:cNvSpPr/>
          <p:nvPr/>
        </p:nvSpPr>
        <p:spPr>
          <a:xfrm>
            <a:off x="-646707" y="2870472"/>
            <a:ext cx="4461962" cy="1967458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E2B0F2-4AB4-B931-8F28-61A830FB57DD}"/>
              </a:ext>
            </a:extLst>
          </p:cNvPr>
          <p:cNvSpPr txBox="1"/>
          <p:nvPr/>
        </p:nvSpPr>
        <p:spPr>
          <a:xfrm>
            <a:off x="362607" y="3499945"/>
            <a:ext cx="2605200" cy="7848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250" dirty="0">
                <a:solidFill>
                  <a:schemeClr val="bg2"/>
                </a:solidFill>
              </a:rPr>
              <a:t>New R5 parameter</a:t>
            </a:r>
          </a:p>
          <a:p>
            <a:r>
              <a:rPr lang="en-US" sz="2250" b="1" dirty="0" err="1">
                <a:solidFill>
                  <a:schemeClr val="bg2"/>
                </a:solidFill>
              </a:rPr>
              <a:t>useSupplement</a:t>
            </a:r>
            <a:endParaRPr lang="en-US" sz="225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84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2" grpId="0" animBg="1"/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our translation supplement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1500" dirty="0">
                <a:solidFill>
                  <a:schemeClr val="tx1"/>
                </a:solidFill>
                <a:latin typeface="IBMPlexMono, Monaco,  Courier New"/>
              </a:rPr>
              <a:t>curl --location</a:t>
            </a:r>
            <a:r>
              <a:rPr lang="en-AU" sz="1500" dirty="0">
                <a:solidFill>
                  <a:srgbClr val="D4D4D4"/>
                </a:solidFill>
                <a:latin typeface="IBMPlexMono, Monaco,  Courier New"/>
              </a:rPr>
              <a:t> </a:t>
            </a:r>
            <a:r>
              <a:rPr lang="en-AU" sz="1500" dirty="0">
                <a:solidFill>
                  <a:srgbClr val="0092B9"/>
                </a:solidFill>
                <a:latin typeface="IBMPlexMono, Monaco,  Courier New"/>
              </a:rPr>
              <a:t>'https://r4.ontoserver.csiro.au/</a:t>
            </a:r>
            <a:r>
              <a:rPr lang="en-AU" sz="1500" dirty="0" err="1">
                <a:solidFill>
                  <a:srgbClr val="0092B9"/>
                </a:solidFill>
                <a:latin typeface="IBMPlexMono, Monaco,  Courier New"/>
              </a:rPr>
              <a:t>fhir</a:t>
            </a:r>
            <a:r>
              <a:rPr lang="en-AU" sz="1500" dirty="0">
                <a:solidFill>
                  <a:srgbClr val="0092B9"/>
                </a:solidFill>
                <a:latin typeface="IBMPlexMono, Monaco,  Courier New"/>
              </a:rPr>
              <a:t>/</a:t>
            </a:r>
            <a:r>
              <a:rPr lang="en-AU" sz="1500" dirty="0" err="1">
                <a:solidFill>
                  <a:srgbClr val="0092B9"/>
                </a:solidFill>
                <a:latin typeface="IBMPlexMono, Monaco,  Courier New"/>
              </a:rPr>
              <a:t>ValueSet</a:t>
            </a:r>
            <a:r>
              <a:rPr lang="en-AU" sz="1500" dirty="0">
                <a:solidFill>
                  <a:srgbClr val="0092B9"/>
                </a:solidFill>
                <a:latin typeface="IBMPlexMono, Monaco,  Courier New"/>
              </a:rPr>
              <a:t>/ml-</a:t>
            </a:r>
            <a:r>
              <a:rPr lang="en-AU" sz="1500" dirty="0" err="1">
                <a:solidFill>
                  <a:srgbClr val="0092B9"/>
                </a:solidFill>
                <a:latin typeface="IBMPlexMono, Monaco,  Courier New"/>
              </a:rPr>
              <a:t>administrativegendervs</a:t>
            </a:r>
            <a:r>
              <a:rPr lang="en-AU" sz="1500" dirty="0">
                <a:solidFill>
                  <a:srgbClr val="0092B9"/>
                </a:solidFill>
                <a:latin typeface="IBMPlexMono, Monaco,  Courier New"/>
              </a:rPr>
              <a:t>/$expand’ </a:t>
            </a:r>
            <a:r>
              <a:rPr lang="en-AU" sz="1500" dirty="0">
                <a:solidFill>
                  <a:schemeClr val="tx1"/>
                </a:solidFill>
                <a:latin typeface="IBMPlexMono, Monaco,  Courier New"/>
              </a:rPr>
              <a:t>\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tx1"/>
                </a:solidFill>
                <a:latin typeface="IBMPlexMono, Monaco,  Courier New"/>
              </a:rPr>
              <a:t>--header </a:t>
            </a:r>
            <a:r>
              <a:rPr lang="en-AU" sz="1500" dirty="0">
                <a:solidFill>
                  <a:srgbClr val="0092B9"/>
                </a:solidFill>
                <a:latin typeface="IBMPlexMono, Monaco,  Courier New"/>
              </a:rPr>
              <a:t>'Accept-Language: et'</a:t>
            </a:r>
          </a:p>
          <a:p>
            <a:pPr marL="0" indent="0">
              <a:buNone/>
            </a:pP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A2F3E-0F0A-060A-3D81-86D58A255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0637"/>
            <a:ext cx="4209393" cy="3352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12CB0D-7EA8-CE6E-9065-3360BF6DD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275" y="1793063"/>
            <a:ext cx="4926725" cy="33504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57B662-F00E-7031-469C-C4702C32460E}"/>
              </a:ext>
            </a:extLst>
          </p:cNvPr>
          <p:cNvSpPr/>
          <p:nvPr/>
        </p:nvSpPr>
        <p:spPr>
          <a:xfrm>
            <a:off x="501739" y="3523392"/>
            <a:ext cx="2690780" cy="398075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1E91B7-5242-2840-1C6B-9B7CDA1EBB2D}"/>
              </a:ext>
            </a:extLst>
          </p:cNvPr>
          <p:cNvSpPr/>
          <p:nvPr/>
        </p:nvSpPr>
        <p:spPr>
          <a:xfrm>
            <a:off x="509621" y="3921466"/>
            <a:ext cx="3699772" cy="439219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2EFE1B-63FB-3C84-C243-CA9B922C0DBC}"/>
              </a:ext>
            </a:extLst>
          </p:cNvPr>
          <p:cNvSpPr/>
          <p:nvPr/>
        </p:nvSpPr>
        <p:spPr>
          <a:xfrm>
            <a:off x="4980221" y="2389760"/>
            <a:ext cx="927011" cy="130888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2F7775-4EC6-C6FF-9ADE-0FF5AA70A9FD}"/>
              </a:ext>
            </a:extLst>
          </p:cNvPr>
          <p:cNvSpPr/>
          <p:nvPr/>
        </p:nvSpPr>
        <p:spPr>
          <a:xfrm>
            <a:off x="4980221" y="3104798"/>
            <a:ext cx="854276" cy="130888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A3F351-3A38-5506-BFA6-FE6C00D998AF}"/>
              </a:ext>
            </a:extLst>
          </p:cNvPr>
          <p:cNvSpPr/>
          <p:nvPr/>
        </p:nvSpPr>
        <p:spPr>
          <a:xfrm>
            <a:off x="4980222" y="3817223"/>
            <a:ext cx="812710" cy="130888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9C2132-EAE2-BA81-6C80-58BDA24B52B2}"/>
              </a:ext>
            </a:extLst>
          </p:cNvPr>
          <p:cNvSpPr/>
          <p:nvPr/>
        </p:nvSpPr>
        <p:spPr>
          <a:xfrm>
            <a:off x="4980220" y="4529648"/>
            <a:ext cx="1041311" cy="130888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2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26C4F-16F3-9B7C-259B-7211DE0390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F8AED-5D63-B113-ED38-8FC45B71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983" y="0"/>
            <a:ext cx="4315017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63531D-AAE9-B17C-2E5D-83B7DB4CE3E6}"/>
              </a:ext>
            </a:extLst>
          </p:cNvPr>
          <p:cNvSpPr/>
          <p:nvPr/>
        </p:nvSpPr>
        <p:spPr>
          <a:xfrm>
            <a:off x="5010677" y="2372713"/>
            <a:ext cx="4078144" cy="1001108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9DC9C7-003F-FDBB-DC1B-A97BE26AED18}"/>
              </a:ext>
            </a:extLst>
          </p:cNvPr>
          <p:cNvSpPr/>
          <p:nvPr/>
        </p:nvSpPr>
        <p:spPr>
          <a:xfrm>
            <a:off x="5219570" y="3743425"/>
            <a:ext cx="2245403" cy="852224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533958-284D-7665-99A1-6399EF910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9" y="1187910"/>
            <a:ext cx="4200333" cy="39555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AA2BD8-91BC-7253-F607-17171DBF03F0}"/>
              </a:ext>
            </a:extLst>
          </p:cNvPr>
          <p:cNvSpPr/>
          <p:nvPr/>
        </p:nvSpPr>
        <p:spPr>
          <a:xfrm>
            <a:off x="186429" y="4039029"/>
            <a:ext cx="1713317" cy="942875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2440EB-86B2-AFF6-E193-FCCBFB0C2376}"/>
              </a:ext>
            </a:extLst>
          </p:cNvPr>
          <p:cNvSpPr/>
          <p:nvPr/>
        </p:nvSpPr>
        <p:spPr>
          <a:xfrm>
            <a:off x="210076" y="1759241"/>
            <a:ext cx="3975668" cy="731711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6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9B25-43DC-F35E-0EDD-B57C9FFD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Requesting expansion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2D84D-E429-EAC3-8E99-885C0D45E0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1500" dirty="0">
                <a:solidFill>
                  <a:schemeClr val="tx1"/>
                </a:solidFill>
                <a:latin typeface="IBMPlexMono, Monaco,  Courier New"/>
              </a:rPr>
              <a:t>curl --location</a:t>
            </a:r>
            <a:r>
              <a:rPr lang="en-AU" sz="1500" dirty="0">
                <a:solidFill>
                  <a:srgbClr val="D4D4D4"/>
                </a:solidFill>
                <a:latin typeface="IBMPlexMono, Monaco,  Courier New"/>
              </a:rPr>
              <a:t> </a:t>
            </a:r>
            <a:r>
              <a:rPr lang="en-AU" sz="1500" dirty="0">
                <a:solidFill>
                  <a:srgbClr val="0092B9"/>
                </a:solidFill>
                <a:latin typeface="IBMPlexMono, Monaco,  Courier New"/>
              </a:rPr>
              <a:t>'https://r4.ontoserver.csiro.au/</a:t>
            </a:r>
            <a:r>
              <a:rPr lang="en-AU" sz="1500" dirty="0" err="1">
                <a:solidFill>
                  <a:srgbClr val="0092B9"/>
                </a:solidFill>
                <a:latin typeface="IBMPlexMono, Monaco,  Courier New"/>
              </a:rPr>
              <a:t>fhir</a:t>
            </a:r>
            <a:r>
              <a:rPr lang="en-AU" sz="1500" dirty="0">
                <a:solidFill>
                  <a:srgbClr val="0092B9"/>
                </a:solidFill>
                <a:latin typeface="IBMPlexMono, Monaco,  Courier New"/>
              </a:rPr>
              <a:t>/</a:t>
            </a:r>
            <a:r>
              <a:rPr lang="en-AU" sz="1500" dirty="0" err="1">
                <a:solidFill>
                  <a:srgbClr val="0092B9"/>
                </a:solidFill>
                <a:latin typeface="IBMPlexMono, Monaco,  Courier New"/>
              </a:rPr>
              <a:t>ValueSet</a:t>
            </a:r>
            <a:r>
              <a:rPr lang="en-AU" sz="1500" dirty="0">
                <a:solidFill>
                  <a:srgbClr val="0092B9"/>
                </a:solidFill>
                <a:latin typeface="IBMPlexMono, Monaco,  Courier New"/>
              </a:rPr>
              <a:t>/</a:t>
            </a:r>
            <a:r>
              <a:rPr lang="en-AU" sz="1500" dirty="0" err="1">
                <a:solidFill>
                  <a:srgbClr val="0092B9"/>
                </a:solidFill>
                <a:latin typeface="IBMPlexMono, Monaco,  Courier New"/>
              </a:rPr>
              <a:t>loinc</a:t>
            </a:r>
            <a:r>
              <a:rPr lang="en-AU" sz="1500" dirty="0">
                <a:solidFill>
                  <a:srgbClr val="0092B9"/>
                </a:solidFill>
                <a:latin typeface="IBMPlexMono, Monaco,  Courier New"/>
              </a:rPr>
              <a:t>-unit/$</a:t>
            </a:r>
            <a:r>
              <a:rPr lang="en-AU" sz="1500" dirty="0" err="1">
                <a:solidFill>
                  <a:srgbClr val="0092B9"/>
                </a:solidFill>
                <a:latin typeface="IBMPlexMono, Monaco,  Courier New"/>
              </a:rPr>
              <a:t>expand?filter</a:t>
            </a:r>
            <a:r>
              <a:rPr lang="en-AU" sz="1500" dirty="0">
                <a:solidFill>
                  <a:srgbClr val="0092B9"/>
                </a:solidFill>
                <a:latin typeface="IBMPlexMono, Monaco,  Courier New"/>
              </a:rPr>
              <a:t>=21-Hydroxylase%20Ab&amp;property=preferred-unit'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C7F669-DB23-FB83-0040-A6F94509B5CC}"/>
              </a:ext>
            </a:extLst>
          </p:cNvPr>
          <p:cNvSpPr/>
          <p:nvPr/>
        </p:nvSpPr>
        <p:spPr>
          <a:xfrm>
            <a:off x="2148250" y="1761015"/>
            <a:ext cx="2280875" cy="277275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B6BAC-E319-523B-96A3-E5D684454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62" y="476716"/>
            <a:ext cx="7075179" cy="46667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A62BB9-A676-CE72-5060-E97BF1CE002A}"/>
              </a:ext>
            </a:extLst>
          </p:cNvPr>
          <p:cNvSpPr/>
          <p:nvPr/>
        </p:nvSpPr>
        <p:spPr>
          <a:xfrm>
            <a:off x="2480311" y="1620600"/>
            <a:ext cx="6569096" cy="2612441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4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Labcodeset</a:t>
            </a:r>
            <a:r>
              <a:rPr lang="en-US" dirty="0"/>
              <a:t> – a real life (and local)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https://nictiz.nl/wat-we-doen/activiteiten/terminologie/nederlandse-labcodeset/</a:t>
            </a:r>
            <a:endParaRPr lang="en-US" dirty="0"/>
          </a:p>
          <a:p>
            <a:r>
              <a:rPr lang="en-US" dirty="0"/>
              <a:t>Adds</a:t>
            </a:r>
          </a:p>
          <a:p>
            <a:pPr lvl="1"/>
            <a:r>
              <a:rPr lang="en-US" dirty="0"/>
              <a:t>Status</a:t>
            </a:r>
          </a:p>
          <a:p>
            <a:pPr lvl="1"/>
            <a:r>
              <a:rPr lang="en-US" dirty="0"/>
              <a:t>Material</a:t>
            </a:r>
          </a:p>
          <a:p>
            <a:pPr lvl="1"/>
            <a:r>
              <a:rPr lang="en-US" dirty="0"/>
              <a:t>UCUM units</a:t>
            </a:r>
          </a:p>
          <a:p>
            <a:pPr lvl="1"/>
            <a:r>
              <a:rPr lang="en-US" dirty="0"/>
              <a:t>Translations</a:t>
            </a:r>
          </a:p>
        </p:txBody>
      </p:sp>
    </p:spTree>
    <p:extLst>
      <p:ext uri="{BB962C8B-B14F-4D97-AF65-F5344CB8AC3E}">
        <p14:creationId xmlns:p14="http://schemas.microsoft.com/office/powerpoint/2010/main" val="738676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F2F0-73CA-2288-92FF-B587869B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implications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5D28-1CE3-547A-3D40-DDD6D6B40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ValueSets</a:t>
            </a:r>
            <a:r>
              <a:rPr lang="en-US" dirty="0"/>
              <a:t> </a:t>
            </a:r>
            <a:r>
              <a:rPr lang="en-US" b="1" i="1" dirty="0"/>
              <a:t>can</a:t>
            </a:r>
            <a:r>
              <a:rPr lang="en-US" dirty="0"/>
              <a:t> define display values for codes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373CDD-695D-10FE-FD9C-ADA2897BE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984560"/>
              </p:ext>
            </p:extLst>
          </p:nvPr>
        </p:nvGraphicFramePr>
        <p:xfrm>
          <a:off x="706119" y="1965995"/>
          <a:ext cx="7809230" cy="1195386"/>
        </p:xfrm>
        <a:graphic>
          <a:graphicData uri="http://schemas.openxmlformats.org/drawingml/2006/table">
            <a:tbl>
              <a:tblPr/>
              <a:tblGrid>
                <a:gridCol w="1138061">
                  <a:extLst>
                    <a:ext uri="{9D8B030D-6E8A-4147-A177-3AD203B41FA5}">
                      <a16:colId xmlns:a16="http://schemas.microsoft.com/office/drawing/2014/main" val="1632974531"/>
                    </a:ext>
                  </a:extLst>
                </a:gridCol>
                <a:gridCol w="6671169">
                  <a:extLst>
                    <a:ext uri="{9D8B030D-6E8A-4147-A177-3AD203B41FA5}">
                      <a16:colId xmlns:a16="http://schemas.microsoft.com/office/drawing/2014/main" val="1703504319"/>
                    </a:ext>
                  </a:extLst>
                </a:gridCol>
              </a:tblGrid>
              <a:tr h="248603">
                <a:tc gridSpan="2">
                  <a:txBody>
                    <a:bodyPr/>
                    <a:lstStyle/>
                    <a:p>
                      <a:pPr fontAlgn="t"/>
                      <a:r>
                        <a:rPr lang="en-AU" sz="1400" b="1" dirty="0" err="1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ValueSet.compose.include.concept.display</a:t>
                      </a:r>
                      <a:endParaRPr lang="en-AU" sz="1400" b="1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1431" marR="21431" marT="21431" marB="214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966589"/>
                  </a:ext>
                </a:extLst>
              </a:tr>
              <a:tr h="248603">
                <a:tc>
                  <a:txBody>
                    <a:bodyPr/>
                    <a:lstStyle/>
                    <a:p>
                      <a:pPr fontAlgn="t"/>
                      <a:r>
                        <a:rPr lang="en-AU" sz="1400" b="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Element Id</a:t>
                      </a:r>
                    </a:p>
                  </a:txBody>
                  <a:tcPr marL="21431" marR="21431" marT="21431" marB="214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sz="1400" b="0" dirty="0" err="1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ValueSet.compose.include.concept.display</a:t>
                      </a:r>
                      <a:endParaRPr lang="en-AU" sz="1400" b="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692345"/>
                  </a:ext>
                </a:extLst>
              </a:tr>
              <a:tr h="660083">
                <a:tc>
                  <a:txBody>
                    <a:bodyPr/>
                    <a:lstStyle/>
                    <a:p>
                      <a:pPr fontAlgn="t"/>
                      <a:r>
                        <a:rPr lang="en-AU" sz="1400" b="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Definition</a:t>
                      </a:r>
                    </a:p>
                  </a:txBody>
                  <a:tcPr marL="21431" marR="21431" marT="21431" marB="214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sz="1400" b="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The text to display to the user for this concept in the context of this </a:t>
                      </a:r>
                      <a:r>
                        <a:rPr lang="en-AU" sz="1400" b="0" dirty="0" err="1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valueset</a:t>
                      </a:r>
                      <a:r>
                        <a:rPr lang="en-AU" sz="1400" b="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. If no display is provided, then applications using the value set use the display specified for the code by the system.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436702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1A6DD2-A42A-6E99-B267-AA3C85F2E999}"/>
              </a:ext>
            </a:extLst>
          </p:cNvPr>
          <p:cNvSpPr txBox="1">
            <a:spLocks/>
          </p:cNvSpPr>
          <p:nvPr/>
        </p:nvSpPr>
        <p:spPr>
          <a:xfrm>
            <a:off x="628649" y="3226852"/>
            <a:ext cx="7886700" cy="12862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But…for Implementation Guide and Resource validation, the </a:t>
            </a:r>
            <a:r>
              <a:rPr lang="en-US" sz="2100" dirty="0" err="1"/>
              <a:t>ValueSet</a:t>
            </a:r>
            <a:r>
              <a:rPr lang="en-US" sz="2100" dirty="0"/>
              <a:t> display must match either</a:t>
            </a:r>
          </a:p>
          <a:p>
            <a:pPr lvl="1"/>
            <a:r>
              <a:rPr lang="en-US" sz="1800" dirty="0"/>
              <a:t>The display or one of the designations from the </a:t>
            </a:r>
            <a:r>
              <a:rPr lang="en-US" sz="1800" dirty="0" err="1"/>
              <a:t>CodeSystem</a:t>
            </a:r>
            <a:r>
              <a:rPr lang="en-US" sz="1800" dirty="0"/>
              <a:t>, or</a:t>
            </a:r>
          </a:p>
          <a:p>
            <a:pPr lvl="1"/>
            <a:r>
              <a:rPr lang="en-US" sz="1800" dirty="0"/>
              <a:t>one of the designations from an involved </a:t>
            </a:r>
            <a:r>
              <a:rPr lang="en-US" sz="1800" dirty="0" err="1"/>
              <a:t>CodeSystem</a:t>
            </a:r>
            <a:r>
              <a:rPr lang="en-US" sz="1800" dirty="0"/>
              <a:t> Supplement.</a:t>
            </a:r>
          </a:p>
        </p:txBody>
      </p:sp>
    </p:spTree>
    <p:extLst>
      <p:ext uri="{BB962C8B-B14F-4D97-AF65-F5344CB8AC3E}">
        <p14:creationId xmlns:p14="http://schemas.microsoft.com/office/powerpoint/2010/main" val="236537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>
                <a:solidFill>
                  <a:schemeClr val="accent6"/>
                </a:solidFill>
              </a:rPr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/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/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/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2672D2-5FA1-A5D2-36C1-FAEAA5FFFF04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6156467" y="1712941"/>
            <a:ext cx="13318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8475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6E43-0665-FE4A-82F1-E72FC1B9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for Servers and tools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AFB0337-F4B4-BE4B-979A-E077DAB9B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70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48560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Health Intersections (Grahame Grieve)</a:t>
            </a:r>
          </a:p>
          <a:p>
            <a:pPr lvl="1"/>
            <a:r>
              <a:rPr lang="en-US" dirty="0">
                <a:hlinkClick r:id="rId2"/>
              </a:rPr>
              <a:t>http://tx.fhir.org/</a:t>
            </a:r>
            <a:r>
              <a:rPr lang="en-US" dirty="0"/>
              <a:t> (FHIR build terminology server)</a:t>
            </a:r>
          </a:p>
          <a:p>
            <a:r>
              <a:rPr lang="en-US" dirty="0"/>
              <a:t>HAPI (University Health Network </a:t>
            </a:r>
            <a:r>
              <a:rPr lang="mr-IN" dirty="0"/>
              <a:t>–</a:t>
            </a:r>
            <a:r>
              <a:rPr lang="en-US" dirty="0"/>
              <a:t> James Agnew)</a:t>
            </a:r>
          </a:p>
          <a:p>
            <a:pPr lvl="1"/>
            <a:r>
              <a:rPr lang="en-US" dirty="0">
                <a:hlinkClick r:id="rId3"/>
              </a:rPr>
              <a:t>http://hapi.fhir.org/</a:t>
            </a:r>
            <a:endParaRPr lang="en-US" dirty="0"/>
          </a:p>
          <a:p>
            <a:r>
              <a:rPr lang="en-US" dirty="0" err="1"/>
              <a:t>OntoServer</a:t>
            </a:r>
            <a:r>
              <a:rPr lang="en-US" dirty="0"/>
              <a:t> (CSIRO </a:t>
            </a:r>
            <a:r>
              <a:rPr lang="mr-IN" dirty="0"/>
              <a:t>–</a:t>
            </a:r>
            <a:r>
              <a:rPr lang="en-US" dirty="0"/>
              <a:t> Australia </a:t>
            </a:r>
            <a:r>
              <a:rPr lang="mr-IN" dirty="0"/>
              <a:t>–</a:t>
            </a:r>
            <a:r>
              <a:rPr lang="en-US" dirty="0"/>
              <a:t> Michael Lawley)</a:t>
            </a:r>
          </a:p>
          <a:p>
            <a:pPr lvl="1"/>
            <a:r>
              <a:rPr lang="en-US" u="sng" dirty="0">
                <a:hlinkClick r:id="rId4"/>
              </a:rPr>
              <a:t>https://ontoserver.csiro.au/</a:t>
            </a:r>
            <a:endParaRPr lang="en-US" u="sng" dirty="0">
              <a:hlinkClick r:id="rId5"/>
            </a:endParaRPr>
          </a:p>
          <a:p>
            <a:pPr lvl="1"/>
            <a:r>
              <a:rPr lang="en-US" dirty="0">
                <a:hlinkClick r:id="rId6"/>
              </a:rPr>
              <a:t>https://r4.ontoserver.csiro.au/fhir</a:t>
            </a:r>
            <a:r>
              <a:rPr lang="en-US" dirty="0"/>
              <a:t> (</a:t>
            </a:r>
            <a:r>
              <a:rPr lang="en-US" b="0" i="0" dirty="0" err="1">
                <a:effectLst/>
                <a:latin typeface="Roboto" panose="020F0502020204030204" pitchFamily="34" charset="0"/>
              </a:rPr>
              <a:t>Ontoserver</a:t>
            </a:r>
            <a:r>
              <a:rPr lang="en-US" b="0" i="0" dirty="0">
                <a:effectLst/>
                <a:latin typeface="Roboto" panose="020F0502020204030204" pitchFamily="34" charset="0"/>
              </a:rPr>
              <a:t> R4 server</a:t>
            </a:r>
            <a:r>
              <a:rPr lang="en-US" dirty="0">
                <a:latin typeface="Roboto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15171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US" dirty="0"/>
              <a:t>Value Set Authority Center (VSAC) – US National Library of Medicine (NLM)</a:t>
            </a:r>
          </a:p>
          <a:p>
            <a:pPr lvl="1"/>
            <a:r>
              <a:rPr lang="en-US" dirty="0">
                <a:hlinkClick r:id="rId2"/>
              </a:rPr>
              <a:t>https://cts.nlm.nih.gov/fhir/</a:t>
            </a:r>
            <a:endParaRPr lang="en-US" dirty="0"/>
          </a:p>
          <a:p>
            <a:pPr lvl="2"/>
            <a:r>
              <a:rPr lang="en-US" dirty="0"/>
              <a:t>Requires a UMLS account</a:t>
            </a:r>
          </a:p>
          <a:p>
            <a:r>
              <a:rPr lang="en-US" dirty="0" err="1"/>
              <a:t>Terminz</a:t>
            </a:r>
            <a:r>
              <a:rPr lang="en-US" dirty="0"/>
              <a:t> (Patients First </a:t>
            </a:r>
            <a:r>
              <a:rPr lang="mr-IN" dirty="0"/>
              <a:t>–</a:t>
            </a:r>
            <a:r>
              <a:rPr lang="en-US" dirty="0"/>
              <a:t> New Zealand </a:t>
            </a:r>
            <a:r>
              <a:rPr lang="mr-IN" dirty="0"/>
              <a:t>–</a:t>
            </a:r>
            <a:r>
              <a:rPr lang="en-US" dirty="0"/>
              <a:t> Peter Jordan)</a:t>
            </a:r>
          </a:p>
          <a:p>
            <a:pPr lvl="1"/>
            <a:r>
              <a:rPr lang="en-US" dirty="0">
                <a:hlinkClick r:id="rId3"/>
              </a:rPr>
              <a:t>https://terminz.azurewebsites.net/fhir</a:t>
            </a:r>
            <a:endParaRPr lang="en-US" dirty="0"/>
          </a:p>
          <a:p>
            <a:r>
              <a:rPr lang="en-US" dirty="0"/>
              <a:t>Link to other publicly available FHIR servers (general and terminology)</a:t>
            </a:r>
          </a:p>
          <a:p>
            <a:pPr lvl="1"/>
            <a:r>
              <a:rPr lang="en-US" dirty="0">
                <a:hlinkClick r:id="rId4"/>
              </a:rPr>
              <a:t>https://confluence.hl7.org/display/FHIR/Public+Test+Servers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0509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US" dirty="0" err="1"/>
              <a:t>clinFHIR</a:t>
            </a:r>
            <a:r>
              <a:rPr lang="en-US" dirty="0"/>
              <a:t> (David Hay)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</a:t>
            </a:r>
          </a:p>
          <a:p>
            <a:pPr lvl="2"/>
            <a:r>
              <a:rPr lang="en-US" dirty="0">
                <a:hlinkClick r:id="rId2"/>
              </a:rPr>
              <a:t>http://clinfhir.com/codeSystem.html</a:t>
            </a:r>
            <a:endParaRPr lang="en-US" dirty="0"/>
          </a:p>
          <a:p>
            <a:pPr lvl="1"/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pPr lvl="2"/>
            <a:r>
              <a:rPr lang="en-US" dirty="0">
                <a:hlinkClick r:id="rId3"/>
              </a:rPr>
              <a:t>http://clinfhir.com/valuesetCreator.html</a:t>
            </a:r>
            <a:endParaRPr lang="en-US" dirty="0"/>
          </a:p>
          <a:p>
            <a:pPr lvl="1"/>
            <a:r>
              <a:rPr lang="en-US" dirty="0"/>
              <a:t>Query Tool</a:t>
            </a:r>
          </a:p>
          <a:p>
            <a:pPr lvl="2"/>
            <a:r>
              <a:rPr lang="en-US" dirty="0">
                <a:hlinkClick r:id="rId4"/>
              </a:rPr>
              <a:t>http://clinfhir.com/query.html</a:t>
            </a:r>
            <a:endParaRPr lang="en-US" dirty="0"/>
          </a:p>
          <a:p>
            <a:r>
              <a:rPr lang="en-US" dirty="0"/>
              <a:t>Postman</a:t>
            </a:r>
          </a:p>
          <a:p>
            <a:pPr lvl="1"/>
            <a:r>
              <a:rPr lang="en-US" dirty="0">
                <a:hlinkClick r:id="rId5"/>
              </a:rPr>
              <a:t>https://www.getpostman.com/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0804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Shrimp SNOMED CT browser (CSIRO)</a:t>
            </a:r>
          </a:p>
          <a:p>
            <a:pPr lvl="1"/>
            <a:r>
              <a:rPr lang="en-US" dirty="0">
                <a:hlinkClick r:id="rId2"/>
              </a:rPr>
              <a:t>http://ontoserver.csiro.au/shrimp</a:t>
            </a:r>
            <a:endParaRPr lang="en-US" dirty="0"/>
          </a:p>
          <a:p>
            <a:r>
              <a:rPr lang="en-US" dirty="0"/>
              <a:t>CSIRO Value Set Comparison Tool</a:t>
            </a:r>
          </a:p>
          <a:p>
            <a:pPr lvl="1"/>
            <a:r>
              <a:rPr lang="en-US" dirty="0">
                <a:hlinkClick r:id="rId3"/>
              </a:rPr>
              <a:t>http://ontoserver.csiro.au/vstool</a:t>
            </a:r>
            <a:endParaRPr lang="en-US" dirty="0"/>
          </a:p>
          <a:p>
            <a:r>
              <a:rPr lang="en-US" dirty="0"/>
              <a:t>FHIR Tools release page</a:t>
            </a:r>
          </a:p>
          <a:p>
            <a:pPr lvl="1"/>
            <a:r>
              <a:rPr lang="en-US" dirty="0">
                <a:hlinkClick r:id="rId4"/>
              </a:rPr>
              <a:t>https://github.com/HealthIntersections/fhirserver/releases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6565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097280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0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br>
              <a:rPr lang="en-AU" dirty="0">
                <a:hlinkClick r:id="rId3"/>
              </a:rPr>
            </a:br>
            <a:r>
              <a:rPr lang="en-AU" dirty="0">
                <a:hlinkClick r:id="rId3"/>
              </a:rPr>
              <a:t>rrhausam@gmail.com</a:t>
            </a:r>
            <a:br>
              <a:rPr lang="en-AU" dirty="0"/>
            </a:br>
            <a:r>
              <a:rPr lang="en-AU" dirty="0"/>
              <a:t>Or you can send me a DM on the FHIR </a:t>
            </a:r>
            <a:r>
              <a:rPr lang="en-AU" dirty="0" err="1"/>
              <a:t>Zulip</a:t>
            </a:r>
            <a:r>
              <a:rPr lang="en-AU" dirty="0"/>
              <a:t> chat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502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/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/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/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2672D2-5FA1-A5D2-36C1-FAEAA5FFFF04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6156467" y="1712941"/>
            <a:ext cx="13318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C518E9-519A-877A-D103-BBC3C996E61D}"/>
              </a:ext>
            </a:extLst>
          </p:cNvPr>
          <p:cNvGrpSpPr/>
          <p:nvPr/>
        </p:nvGrpSpPr>
        <p:grpSpPr>
          <a:xfrm>
            <a:off x="6817571" y="2537528"/>
            <a:ext cx="2027222" cy="1224939"/>
            <a:chOff x="8593597" y="5517653"/>
            <a:chExt cx="2702962" cy="163325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B06E773B-5BBB-9ECA-CBBD-3DB8C52C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87877" y="5517653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F6F6E-109A-2AD1-6186-6AEA8CD5EB6B}"/>
                </a:ext>
              </a:extLst>
            </p:cNvPr>
            <p:cNvSpPr txBox="1"/>
            <p:nvPr/>
          </p:nvSpPr>
          <p:spPr>
            <a:xfrm>
              <a:off x="8593597" y="6289130"/>
              <a:ext cx="2702962" cy="861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b="0" dirty="0"/>
                <a:t>FHIR Terminology</a:t>
              </a:r>
            </a:p>
            <a:p>
              <a:pPr algn="ctr"/>
              <a:r>
                <a:rPr lang="en-US" b="0" dirty="0"/>
                <a:t>Server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295B13-0893-C227-F1AE-4C3CBC035A1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204857" y="1978673"/>
            <a:ext cx="1283426" cy="90175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phic 5" descr="Ui Ux outline">
            <a:extLst>
              <a:ext uri="{FF2B5EF4-FFF2-40B4-BE49-F238E27FC236}">
                <a16:creationId xmlns:a16="http://schemas.microsoft.com/office/drawing/2014/main" id="{05BF75D5-FB52-84DC-6CEA-FB66B84C4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6265" y="3752621"/>
            <a:ext cx="418153" cy="418153"/>
          </a:xfrm>
          <a:prstGeom prst="rect">
            <a:avLst/>
          </a:prstGeom>
        </p:spPr>
      </p:pic>
      <p:pic>
        <p:nvPicPr>
          <p:cNvPr id="14" name="Graphic 13" descr="Internet outline">
            <a:extLst>
              <a:ext uri="{FF2B5EF4-FFF2-40B4-BE49-F238E27FC236}">
                <a16:creationId xmlns:a16="http://schemas.microsoft.com/office/drawing/2014/main" id="{99A3CB74-8518-AAA7-EF71-471BE81060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5662" y="3996749"/>
            <a:ext cx="491042" cy="491042"/>
          </a:xfrm>
          <a:prstGeom prst="rect">
            <a:avLst/>
          </a:prstGeom>
        </p:spPr>
      </p:pic>
      <p:pic>
        <p:nvPicPr>
          <p:cNvPr id="23" name="Graphic 22" descr="Illustrator outline">
            <a:extLst>
              <a:ext uri="{FF2B5EF4-FFF2-40B4-BE49-F238E27FC236}">
                <a16:creationId xmlns:a16="http://schemas.microsoft.com/office/drawing/2014/main" id="{CCF2930D-FBF7-B045-33BA-C866F523F0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07948" y="3752621"/>
            <a:ext cx="432224" cy="43222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10598E-164B-D53A-BA1C-D0E20C4C3547}"/>
              </a:ext>
            </a:extLst>
          </p:cNvPr>
          <p:cNvCxnSpPr>
            <a:cxnSpLocks/>
          </p:cNvCxnSpPr>
          <p:nvPr/>
        </p:nvCxnSpPr>
        <p:spPr>
          <a:xfrm flipV="1">
            <a:off x="7348480" y="3568827"/>
            <a:ext cx="232001" cy="23570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A21989-0A96-C1BD-CA6B-83F20090EA92}"/>
              </a:ext>
            </a:extLst>
          </p:cNvPr>
          <p:cNvCxnSpPr>
            <a:cxnSpLocks/>
            <a:stCxn id="14" idx="0"/>
            <a:endCxn id="16" idx="2"/>
          </p:cNvCxnSpPr>
          <p:nvPr/>
        </p:nvCxnSpPr>
        <p:spPr>
          <a:xfrm flipH="1" flipV="1">
            <a:off x="7831182" y="3762467"/>
            <a:ext cx="1" cy="23428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0CF7FB-8D61-ADFB-6FAB-9CB9401A5BB5}"/>
              </a:ext>
            </a:extLst>
          </p:cNvPr>
          <p:cNvCxnSpPr>
            <a:cxnSpLocks/>
          </p:cNvCxnSpPr>
          <p:nvPr/>
        </p:nvCxnSpPr>
        <p:spPr>
          <a:xfrm flipH="1" flipV="1">
            <a:off x="8079591" y="3555522"/>
            <a:ext cx="232001" cy="23570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8061FB4B-AA38-1EAE-A771-9B999E527368}"/>
              </a:ext>
            </a:extLst>
          </p:cNvPr>
          <p:cNvSpPr/>
          <p:nvPr/>
        </p:nvSpPr>
        <p:spPr>
          <a:xfrm>
            <a:off x="7816430" y="1712941"/>
            <a:ext cx="625384" cy="1071000"/>
          </a:xfrm>
          <a:prstGeom prst="arc">
            <a:avLst>
              <a:gd name="adj1" fmla="val 16200000"/>
              <a:gd name="adj2" fmla="val 5295906"/>
            </a:avLst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4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7DF-365A-8F41-A254-6F7FF6A3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API in a FHIR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DBBA-65C0-5545-BA93-9818AC2D2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/>
              <a:t>As part of a standard FHIR server</a:t>
            </a:r>
          </a:p>
          <a:p>
            <a:pPr lvl="1"/>
            <a:r>
              <a:rPr lang="en-US" dirty="0"/>
              <a:t>Simple, easy for clients</a:t>
            </a:r>
          </a:p>
          <a:p>
            <a:r>
              <a:rPr lang="en-US" sz="2200" dirty="0"/>
              <a:t>Separate terminology server</a:t>
            </a:r>
          </a:p>
          <a:p>
            <a:pPr lvl="1"/>
            <a:r>
              <a:rPr lang="en-US" dirty="0"/>
              <a:t>Single source of truth for multiple FHIR systems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Both servers behind a facade</a:t>
            </a:r>
          </a:p>
          <a:p>
            <a:pPr lvl="1"/>
            <a:r>
              <a:rPr lang="en-US" dirty="0"/>
              <a:t>Simple and single source of truth</a:t>
            </a:r>
          </a:p>
          <a:p>
            <a:r>
              <a:rPr lang="en-US" sz="2200" dirty="0"/>
              <a:t>FHIR server integrated with a terminology server</a:t>
            </a:r>
          </a:p>
          <a:p>
            <a:pPr lvl="1"/>
            <a:r>
              <a:rPr lang="en-US" dirty="0"/>
              <a:t>Simple and single source of truth</a:t>
            </a:r>
          </a:p>
          <a:p>
            <a:pPr lvl="1"/>
            <a:r>
              <a:rPr lang="en-US" dirty="0"/>
              <a:t>FHIR server can support terminology-aware search, validation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365215-D07E-2D1B-5776-15B4AE85E6EB}"/>
              </a:ext>
            </a:extLst>
          </p:cNvPr>
          <p:cNvGrpSpPr/>
          <p:nvPr/>
        </p:nvGrpSpPr>
        <p:grpSpPr>
          <a:xfrm>
            <a:off x="5470665" y="1370040"/>
            <a:ext cx="727421" cy="966696"/>
            <a:chOff x="8268567" y="2336074"/>
            <a:chExt cx="969895" cy="1288928"/>
          </a:xfrm>
        </p:grpSpPr>
        <p:pic>
          <p:nvPicPr>
            <p:cNvPr id="9" name="Graphic 8" descr="Selfie outline">
              <a:extLst>
                <a:ext uri="{FF2B5EF4-FFF2-40B4-BE49-F238E27FC236}">
                  <a16:creationId xmlns:a16="http://schemas.microsoft.com/office/drawing/2014/main" id="{8AD4CB37-BC32-F238-344D-1B1B1300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8567" y="2336074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C4FA3-8079-0368-DEEE-0743BBA5EE21}"/>
                </a:ext>
              </a:extLst>
            </p:cNvPr>
            <p:cNvSpPr txBox="1"/>
            <p:nvPr/>
          </p:nvSpPr>
          <p:spPr>
            <a:xfrm>
              <a:off x="8445082" y="3132559"/>
              <a:ext cx="79338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App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DE825-B4E7-A36B-1759-15AD25DBE2F2}"/>
              </a:ext>
            </a:extLst>
          </p:cNvPr>
          <p:cNvGrpSpPr/>
          <p:nvPr/>
        </p:nvGrpSpPr>
        <p:grpSpPr>
          <a:xfrm>
            <a:off x="7354416" y="1370040"/>
            <a:ext cx="1467068" cy="966696"/>
            <a:chOff x="9866850" y="2336074"/>
            <a:chExt cx="1956090" cy="128892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659711C-5000-95BA-562B-78BBBD28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5337" y="233607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DB40C-1C18-8B76-2B75-BB34E614B5DB}"/>
                </a:ext>
              </a:extLst>
            </p:cNvPr>
            <p:cNvSpPr txBox="1"/>
            <p:nvPr/>
          </p:nvSpPr>
          <p:spPr>
            <a:xfrm>
              <a:off x="9866850" y="3132559"/>
              <a:ext cx="195609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FHIR Server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C518E9-519A-877A-D103-BBC3C996E61D}"/>
              </a:ext>
            </a:extLst>
          </p:cNvPr>
          <p:cNvGrpSpPr/>
          <p:nvPr/>
        </p:nvGrpSpPr>
        <p:grpSpPr>
          <a:xfrm>
            <a:off x="6817571" y="2537528"/>
            <a:ext cx="2027222" cy="1224939"/>
            <a:chOff x="8593597" y="5517653"/>
            <a:chExt cx="2702962" cy="163325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B06E773B-5BBB-9ECA-CBBD-3DB8C52C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87877" y="5517653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F6F6E-109A-2AD1-6186-6AEA8CD5EB6B}"/>
                </a:ext>
              </a:extLst>
            </p:cNvPr>
            <p:cNvSpPr txBox="1"/>
            <p:nvPr/>
          </p:nvSpPr>
          <p:spPr>
            <a:xfrm>
              <a:off x="8593597" y="6289130"/>
              <a:ext cx="2702962" cy="861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b="0" dirty="0"/>
                <a:t>FHIR Terminology</a:t>
              </a:r>
            </a:p>
            <a:p>
              <a:pPr algn="ctr"/>
              <a:r>
                <a:rPr lang="en-US" b="0" dirty="0"/>
                <a:t>Server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BA74564-6442-0FBE-BA31-79F69C10E12D}"/>
              </a:ext>
            </a:extLst>
          </p:cNvPr>
          <p:cNvGrpSpPr/>
          <p:nvPr/>
        </p:nvGrpSpPr>
        <p:grpSpPr>
          <a:xfrm>
            <a:off x="6436741" y="1370041"/>
            <a:ext cx="982547" cy="966696"/>
            <a:chOff x="8573606" y="1826721"/>
            <a:chExt cx="1310062" cy="1288928"/>
          </a:xfrm>
        </p:grpSpPr>
        <p:pic>
          <p:nvPicPr>
            <p:cNvPr id="32" name="Graphic 31" descr="Server with solid fill">
              <a:extLst>
                <a:ext uri="{FF2B5EF4-FFF2-40B4-BE49-F238E27FC236}">
                  <a16:creationId xmlns:a16="http://schemas.microsoft.com/office/drawing/2014/main" id="{A569DBE0-7632-FA69-39A8-E075DC8A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3606" y="1826721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F7A26B-E13E-55AF-74F4-560D36A9FEA6}"/>
                </a:ext>
              </a:extLst>
            </p:cNvPr>
            <p:cNvSpPr txBox="1"/>
            <p:nvPr/>
          </p:nvSpPr>
          <p:spPr>
            <a:xfrm>
              <a:off x="8611525" y="2623206"/>
              <a:ext cx="1272143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Façade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DB10DA-F66B-C2C0-A176-A61DD49F5E6D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7419288" y="2152071"/>
            <a:ext cx="160103" cy="43260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ED2E5BB-8CBE-E65C-EDBE-8D2BFEF24536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>
            <a:off x="7122538" y="1712941"/>
            <a:ext cx="36574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D7A184-BAA6-FED2-FA38-48CEB70E252D}"/>
              </a:ext>
            </a:extLst>
          </p:cNvPr>
          <p:cNvCxnSpPr>
            <a:cxnSpLocks/>
            <a:stCxn id="9" idx="3"/>
            <a:endCxn id="32" idx="1"/>
          </p:cNvCxnSpPr>
          <p:nvPr/>
        </p:nvCxnSpPr>
        <p:spPr>
          <a:xfrm>
            <a:off x="6156467" y="1712941"/>
            <a:ext cx="28027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Arc 3">
            <a:extLst>
              <a:ext uri="{FF2B5EF4-FFF2-40B4-BE49-F238E27FC236}">
                <a16:creationId xmlns:a16="http://schemas.microsoft.com/office/drawing/2014/main" id="{035EE1BE-424A-D0CE-43C8-A07D56CA2A26}"/>
              </a:ext>
            </a:extLst>
          </p:cNvPr>
          <p:cNvSpPr/>
          <p:nvPr/>
        </p:nvSpPr>
        <p:spPr>
          <a:xfrm>
            <a:off x="7816430" y="1712941"/>
            <a:ext cx="625384" cy="1071000"/>
          </a:xfrm>
          <a:prstGeom prst="arc">
            <a:avLst>
              <a:gd name="adj1" fmla="val 16200000"/>
              <a:gd name="adj2" fmla="val 5295906"/>
            </a:avLst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9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51937</TotalTime>
  <Words>4169</Words>
  <Application>Microsoft Macintosh PowerPoint</Application>
  <PresentationFormat>On-screen Show (16:9)</PresentationFormat>
  <Paragraphs>576</Paragraphs>
  <Slides>75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Apple Color Emoji</vt:lpstr>
      <vt:lpstr>Arial</vt:lpstr>
      <vt:lpstr>Calibri</vt:lpstr>
      <vt:lpstr>IBMPlexMono, Monaco,  Courier New</vt:lpstr>
      <vt:lpstr>Roboto</vt:lpstr>
      <vt:lpstr>verdana</vt:lpstr>
      <vt:lpstr>Wingdings</vt:lpstr>
      <vt:lpstr>Office Theme</vt:lpstr>
      <vt:lpstr>Following the Yellow Brick Code</vt:lpstr>
      <vt:lpstr>This presentation</vt:lpstr>
      <vt:lpstr>Who am I?</vt:lpstr>
      <vt:lpstr>But credit is really due here…</vt:lpstr>
      <vt:lpstr>What we will cover today</vt:lpstr>
      <vt:lpstr>FHIR Terminology resources</vt:lpstr>
      <vt:lpstr>Terminology API in a FHIR Architecture</vt:lpstr>
      <vt:lpstr>Terminology API in a FHIR Architecture</vt:lpstr>
      <vt:lpstr>Terminology API in a FHIR Architecture</vt:lpstr>
      <vt:lpstr>Terminology API in a FHIR Architecture</vt:lpstr>
      <vt:lpstr>Step 1: Dorothy makes an appointment with Dr Oz</vt:lpstr>
      <vt:lpstr>Get gender options</vt:lpstr>
      <vt:lpstr>Get Family Member Relationships</vt:lpstr>
      <vt:lpstr>Search for reason for visit</vt:lpstr>
      <vt:lpstr>Coded data instances</vt:lpstr>
      <vt:lpstr>Step 2. Dr Oz makes his record</vt:lpstr>
      <vt:lpstr>Selecting housing status</vt:lpstr>
      <vt:lpstr>Selecting diagnosis codes</vt:lpstr>
      <vt:lpstr>Step 3. Dr Oz sends his record to Dr West</vt:lpstr>
      <vt:lpstr>Check condition codes</vt:lpstr>
      <vt:lpstr>Check condition codes</vt:lpstr>
      <vt:lpstr>Step 4. Dr West completes her record</vt:lpstr>
      <vt:lpstr>Step 5. Dr West submits her record to the HIE</vt:lpstr>
      <vt:lpstr>Map SNOMED codes to ICD-10 (using some ConceptMap)</vt:lpstr>
      <vt:lpstr>What about that unmapped code?</vt:lpstr>
      <vt:lpstr>What if …</vt:lpstr>
      <vt:lpstr>What was this inactive SNOMED CT code replaced by?</vt:lpstr>
      <vt:lpstr>Step 6. Glinda Goodwitch is doing some analytics</vt:lpstr>
      <vt:lpstr>Step 7. Glinda refines her cohort</vt:lpstr>
      <vt:lpstr>Making a ValueSet compose</vt:lpstr>
      <vt:lpstr>PowerPoint Presentation</vt:lpstr>
      <vt:lpstr>What if …</vt:lpstr>
      <vt:lpstr>What if …</vt:lpstr>
      <vt:lpstr>Glinda’s FHIR server</vt:lpstr>
      <vt:lpstr>$closure (1/3)</vt:lpstr>
      <vt:lpstr>$closure (2/3</vt:lpstr>
      <vt:lpstr>$closure (3/3)</vt:lpstr>
      <vt:lpstr>Glinda finds Dorothy!</vt:lpstr>
      <vt:lpstr>PowerPoint Presentation</vt:lpstr>
      <vt:lpstr>What have we learned?</vt:lpstr>
      <vt:lpstr>What have we learned?</vt:lpstr>
      <vt:lpstr>More on conceptmaps</vt:lpstr>
      <vt:lpstr>ConceptMaps, context is everything</vt:lpstr>
      <vt:lpstr>But…what if I just want to tweak a big map?</vt:lpstr>
      <vt:lpstr>Options for “unmapped”</vt:lpstr>
      <vt:lpstr>Example – create the base map</vt:lpstr>
      <vt:lpstr>Example – create the custom map</vt:lpstr>
      <vt:lpstr>Example – use $translate on the custom map</vt:lpstr>
      <vt:lpstr>Example – other translations are delegated</vt:lpstr>
      <vt:lpstr>Implicit value sets and ecl</vt:lpstr>
      <vt:lpstr>Let’s query a CodeSystem</vt:lpstr>
      <vt:lpstr>Now we can $expand it</vt:lpstr>
      <vt:lpstr>There is a shortcut – POST a ValueSet to $expand</vt:lpstr>
      <vt:lpstr>Implicit ValueSets to the rescue</vt:lpstr>
      <vt:lpstr>SNOMED CT ECL – a super brief overview</vt:lpstr>
      <vt:lpstr>SNOMED CT ECL – a super brief overview</vt:lpstr>
      <vt:lpstr>SNOMED CT ECL – a super brief overview</vt:lpstr>
      <vt:lpstr>Some thoughts on ECL implicit ValueSets</vt:lpstr>
      <vt:lpstr>Code system supplements</vt:lpstr>
      <vt:lpstr>Augmenting a CodeSystem</vt:lpstr>
      <vt:lpstr>This is what CodeSystem Supplements are for…</vt:lpstr>
      <vt:lpstr>How do translations work in FHIR Terminology anyway?</vt:lpstr>
      <vt:lpstr>Adding a translation to a CodeSystem</vt:lpstr>
      <vt:lpstr>We need a  ValueSet  that uses the  supplement</vt:lpstr>
      <vt:lpstr>Using our translation supplement</vt:lpstr>
      <vt:lpstr>Adding properties</vt:lpstr>
      <vt:lpstr>Requesting expansion properties</vt:lpstr>
      <vt:lpstr>Labcodeset – a real life (and local) example</vt:lpstr>
      <vt:lpstr>Validation implications</vt:lpstr>
      <vt:lpstr>References for Servers and tools</vt:lpstr>
      <vt:lpstr>Some Publicly Available Terminology Servers</vt:lpstr>
      <vt:lpstr>Some Publicly Available Terminology Servers</vt:lpstr>
      <vt:lpstr>Some Useful Tools</vt:lpstr>
      <vt:lpstr>Some Useful Tools (cont.)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 Hausam</cp:lastModifiedBy>
  <cp:revision>415</cp:revision>
  <dcterms:created xsi:type="dcterms:W3CDTF">2019-05-01T16:23:47Z</dcterms:created>
  <dcterms:modified xsi:type="dcterms:W3CDTF">2024-09-23T11:55:43Z</dcterms:modified>
</cp:coreProperties>
</file>